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0"/>
  </p:notesMasterIdLst>
  <p:handoutMasterIdLst>
    <p:handoutMasterId r:id="rId21"/>
  </p:handoutMasterIdLst>
  <p:sldIdLst>
    <p:sldId id="309" r:id="rId5"/>
    <p:sldId id="321" r:id="rId6"/>
    <p:sldId id="333" r:id="rId7"/>
    <p:sldId id="329" r:id="rId8"/>
    <p:sldId id="323" r:id="rId9"/>
    <p:sldId id="327" r:id="rId10"/>
    <p:sldId id="326" r:id="rId11"/>
    <p:sldId id="328" r:id="rId12"/>
    <p:sldId id="334" r:id="rId13"/>
    <p:sldId id="332" r:id="rId14"/>
    <p:sldId id="331" r:id="rId15"/>
    <p:sldId id="330" r:id="rId16"/>
    <p:sldId id="335" r:id="rId17"/>
    <p:sldId id="336" r:id="rId18"/>
    <p:sldId id="337" r:id="rId19"/>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F78CCD"/>
    <a:srgbClr val="F78C24"/>
    <a:srgbClr val="5451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271" autoAdjust="0"/>
    <p:restoredTop sz="84967" autoAdjust="0"/>
  </p:normalViewPr>
  <p:slideViewPr>
    <p:cSldViewPr snapToGrid="0">
      <p:cViewPr>
        <p:scale>
          <a:sx n="67" d="100"/>
          <a:sy n="67" d="100"/>
        </p:scale>
        <p:origin x="-80" y="1112"/>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380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4B121454-572C-47B6-B0F1-7CFD7D08BD1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FBE84DF8-A565-40B7-BDF9-E1BF332F63E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7702A17-7AE3-4B44-889C-4D77A0FC7177}" type="datetime1">
              <a:rPr lang="de-DE" smtClean="0"/>
              <a:t>11.02.23</a:t>
            </a:fld>
            <a:endParaRPr lang="de-DE" dirty="0"/>
          </a:p>
        </p:txBody>
      </p:sp>
      <p:sp>
        <p:nvSpPr>
          <p:cNvPr id="4" name="Fußzeilenplatzhalter 3">
            <a:extLst>
              <a:ext uri="{FF2B5EF4-FFF2-40B4-BE49-F238E27FC236}">
                <a16:creationId xmlns:a16="http://schemas.microsoft.com/office/drawing/2014/main" id="{850F16EA-C7BA-4258-A82D-3014F168BCE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75BFB372-C8D6-41CE-BCAE-07EF85FF4A4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75EAEA9-BE18-43B6-9C4D-24166BA94A95}" type="slidenum">
              <a:rPr lang="de-DE" smtClean="0"/>
              <a:t>‹Nr.›</a:t>
            </a:fld>
            <a:endParaRPr lang="de-DE"/>
          </a:p>
        </p:txBody>
      </p:sp>
    </p:spTree>
    <p:extLst>
      <p:ext uri="{BB962C8B-B14F-4D97-AF65-F5344CB8AC3E}">
        <p14:creationId xmlns:p14="http://schemas.microsoft.com/office/powerpoint/2010/main" val="240684184"/>
      </p:ext>
    </p:extLst>
  </p:cSld>
  <p:clrMap bg1="lt1" tx1="dk1" bg2="lt2" tx2="dk2" accent1="accent1" accent2="accent2" accent3="accent3" accent4="accent4" accent5="accent5" accent6="accent6" hlink="hlink" folHlink="folHlink"/>
  <p:hf hdr="0" ftr="0" dt="0"/>
</p:handoutMaster>
</file>

<file path=ppt/media/image1.jp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noProof="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650ACC-C7DD-445E-BC27-71FC31906D7B}" type="datetime1">
              <a:rPr lang="de-DE" smtClean="0"/>
              <a:pPr/>
              <a:t>11.02.23</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noProof="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noProof="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5939589-3E79-4C82-AA4A-FE78234FAA59}" type="slidenum">
              <a:rPr lang="de-DE" noProof="0" smtClean="0"/>
              <a:t>‹Nr.›</a:t>
            </a:fld>
            <a:endParaRPr lang="de-DE" noProof="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rtl="0"/>
            <a:fld id="{D5939589-3E79-4C82-AA4A-FE78234FAA59}" type="slidenum">
              <a:rPr lang="de-DE" smtClean="0"/>
              <a:t>1</a:t>
            </a:fld>
            <a:endParaRPr lang="de-DE"/>
          </a:p>
        </p:txBody>
      </p:sp>
    </p:spTree>
    <p:extLst>
      <p:ext uri="{BB962C8B-B14F-4D97-AF65-F5344CB8AC3E}">
        <p14:creationId xmlns:p14="http://schemas.microsoft.com/office/powerpoint/2010/main" val="2237069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rtl="0"/>
            <a:fld id="{D5939589-3E79-4C82-AA4A-FE78234FAA59}" type="slidenum">
              <a:rPr lang="de-DE" smtClean="0"/>
              <a:t>10</a:t>
            </a:fld>
            <a:endParaRPr lang="de-DE"/>
          </a:p>
        </p:txBody>
      </p:sp>
    </p:spTree>
    <p:extLst>
      <p:ext uri="{BB962C8B-B14F-4D97-AF65-F5344CB8AC3E}">
        <p14:creationId xmlns:p14="http://schemas.microsoft.com/office/powerpoint/2010/main" val="24141452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rtl="0"/>
            <a:fld id="{D5939589-3E79-4C82-AA4A-FE78234FAA59}" type="slidenum">
              <a:rPr lang="de-DE" smtClean="0"/>
              <a:t>14</a:t>
            </a:fld>
            <a:endParaRPr lang="de-DE"/>
          </a:p>
        </p:txBody>
      </p:sp>
    </p:spTree>
    <p:extLst>
      <p:ext uri="{BB962C8B-B14F-4D97-AF65-F5344CB8AC3E}">
        <p14:creationId xmlns:p14="http://schemas.microsoft.com/office/powerpoint/2010/main" val="2039691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122363"/>
            <a:ext cx="9144000" cy="2387600"/>
          </a:xfrm>
        </p:spPr>
        <p:txBody>
          <a:bodyPr rtlCol="0" anchor="b"/>
          <a:lstStyle>
            <a:lvl1pPr algn="l">
              <a:defRPr sz="6000" b="1" i="0" cap="all" baseline="0"/>
            </a:lvl1pPr>
          </a:lstStyle>
          <a:p>
            <a:pPr rtl="0"/>
            <a:r>
              <a:rPr lang="de-DE" noProof="0"/>
              <a:t>Titelmasterformat durch Klicken bearbeiten</a:t>
            </a:r>
          </a:p>
        </p:txBody>
      </p:sp>
      <p:sp>
        <p:nvSpPr>
          <p:cNvPr id="3" name="Untertitel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4000" y="3602038"/>
            <a:ext cx="9144000" cy="1655762"/>
          </a:xfrm>
        </p:spPr>
        <p:txBody>
          <a:bodyPr rtlCol="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cxnSp>
        <p:nvCxnSpPr>
          <p:cNvPr id="11" name="Gerader Verbinde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65125"/>
            <a:ext cx="10515600" cy="1325563"/>
          </a:xfrm>
        </p:spPr>
        <p:txBody>
          <a:bodyPr rtlCol="0"/>
          <a:lstStyle/>
          <a:p>
            <a:pPr rtl="0"/>
            <a:r>
              <a:rPr lang="de-DE" noProof="0"/>
              <a:t>Titelmasterformat durch Klicken bearbeiten</a:t>
            </a:r>
          </a:p>
        </p:txBody>
      </p:sp>
      <p:sp>
        <p:nvSpPr>
          <p:cNvPr id="3" name="Textplatzhalter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 durch Klicken bearbeiten</a:t>
            </a:r>
          </a:p>
        </p:txBody>
      </p:sp>
      <p:sp>
        <p:nvSpPr>
          <p:cNvPr id="4" name="Inhaltsplatzhalt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5" name="Textplatzhalter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6784848"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6" name="Inhaltsplatzhalt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84848"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cxnSp>
        <p:nvCxnSpPr>
          <p:cNvPr id="10" name="Gerader Verbinde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fik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de-DE" noProof="0"/>
          </a:p>
        </p:txBody>
      </p:sp>
      <p:sp>
        <p:nvSpPr>
          <p:cNvPr id="14" name="Grafik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de-DE" noProof="0"/>
          </a:p>
        </p:txBody>
      </p:sp>
      <p:sp>
        <p:nvSpPr>
          <p:cNvPr id="16" name="Grafik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65125"/>
            <a:ext cx="10515600" cy="1325563"/>
          </a:xfrm>
        </p:spPr>
        <p:txBody>
          <a:bodyPr rtlCol="0"/>
          <a:lstStyle/>
          <a:p>
            <a:pPr rtl="0"/>
            <a:r>
              <a:rPr lang="de-DE" noProof="0"/>
              <a:t>Titelmasterformat durch Klicken bearbeiten</a:t>
            </a:r>
          </a:p>
        </p:txBody>
      </p:sp>
      <p:sp>
        <p:nvSpPr>
          <p:cNvPr id="3" name="Textplatzhalter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4" name="Inhaltsplatzhalt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p:txBody>
      </p:sp>
      <p:sp>
        <p:nvSpPr>
          <p:cNvPr id="5" name="Textplatzhalter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4983480"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6" name="Inhaltsplatzhalt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4983480"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p:txBody>
      </p:sp>
      <p:cxnSp>
        <p:nvCxnSpPr>
          <p:cNvPr id="10" name="Gerader Verbinde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fik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de-DE" noProof="0"/>
          </a:p>
        </p:txBody>
      </p:sp>
      <p:sp>
        <p:nvSpPr>
          <p:cNvPr id="14" name="Grafik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de-DE" noProof="0"/>
          </a:p>
        </p:txBody>
      </p:sp>
      <p:sp>
        <p:nvSpPr>
          <p:cNvPr id="16" name="Grafik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de-DE" noProof="0"/>
          </a:p>
        </p:txBody>
      </p:sp>
      <p:sp>
        <p:nvSpPr>
          <p:cNvPr id="15" name="Textplatzhalter 4">
            <a:extLst>
              <a:ext uri="{FF2B5EF4-FFF2-40B4-BE49-F238E27FC236}">
                <a16:creationId xmlns:a16="http://schemas.microsoft.com/office/drawing/2014/main" id="{2D693B15-7265-4478-9579-62FCD5222D04}"/>
              </a:ext>
            </a:extLst>
          </p:cNvPr>
          <p:cNvSpPr>
            <a:spLocks noGrp="1"/>
          </p:cNvSpPr>
          <p:nvPr>
            <p:ph type="body" sz="quarter" idx="13" hasCustomPrompt="1"/>
          </p:nvPr>
        </p:nvSpPr>
        <p:spPr>
          <a:xfrm>
            <a:off x="8531352" y="1769269"/>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17" name="Inhaltsplatzhalter 5">
            <a:extLst>
              <a:ext uri="{FF2B5EF4-FFF2-40B4-BE49-F238E27FC236}">
                <a16:creationId xmlns:a16="http://schemas.microsoft.com/office/drawing/2014/main" id="{48F9E92F-BB16-4896-A47F-6497C3D705B9}"/>
              </a:ext>
            </a:extLst>
          </p:cNvPr>
          <p:cNvSpPr>
            <a:spLocks noGrp="1"/>
          </p:cNvSpPr>
          <p:nvPr>
            <p:ph sz="quarter" idx="14" hasCustomPrompt="1"/>
          </p:nvPr>
        </p:nvSpPr>
        <p:spPr>
          <a:xfrm>
            <a:off x="8531352" y="2593181"/>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rtlCol="0" anchor="b"/>
          <a:lstStyle>
            <a:lvl1pPr algn="l">
              <a:defRPr sz="5400" b="0" i="0" cap="none" baseline="0"/>
            </a:lvl1pPr>
          </a:lstStyle>
          <a:p>
            <a:pPr rtl="0"/>
            <a:r>
              <a:rPr lang="de-DE" noProof="0"/>
              <a:t>Titel</a:t>
            </a:r>
          </a:p>
        </p:txBody>
      </p:sp>
      <p:sp>
        <p:nvSpPr>
          <p:cNvPr id="3" name="Untertitel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4" y="1801368"/>
            <a:ext cx="4434840" cy="4754880"/>
          </a:xfrm>
        </p:spPr>
        <p:txBody>
          <a:bodyPr rtlCol="0">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sp>
        <p:nvSpPr>
          <p:cNvPr id="5" name="Fußzeilenplatzhalt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de-DE" noProof="0"/>
              <a:t>Präsentationstitel</a:t>
            </a:r>
          </a:p>
        </p:txBody>
      </p:sp>
      <p:sp>
        <p:nvSpPr>
          <p:cNvPr id="6" name="Foliennummernplatzhalt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de-DE" noProof="0" smtClean="0"/>
              <a:pPr rtl="0"/>
              <a:t>‹Nr.›</a:t>
            </a:fld>
            <a:endParaRPr lang="de-DE" noProof="0"/>
          </a:p>
        </p:txBody>
      </p:sp>
      <p:cxnSp>
        <p:nvCxnSpPr>
          <p:cNvPr id="7" name="Gerader Verbinde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hteck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13" name="Bildplatzhalt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rtlCol="0" anchor="ctr"/>
          <a:lstStyle>
            <a:lvl1pPr algn="ctr">
              <a:buNone/>
              <a:defRPr>
                <a:solidFill>
                  <a:schemeClr val="bg1"/>
                </a:solidFill>
              </a:defRPr>
            </a:lvl1pPr>
          </a:lstStyle>
          <a:p>
            <a:pPr rtl="0"/>
            <a:r>
              <a:rPr lang="de-DE" noProof="0"/>
              <a:t>Bild durch Klicken auf Symbol hinzufügen</a:t>
            </a:r>
          </a:p>
        </p:txBody>
      </p:sp>
      <p:sp>
        <p:nvSpPr>
          <p:cNvPr id="10" name="Bildplatzhalt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rtlCol="0" anchor="ctr"/>
          <a:lstStyle>
            <a:lvl1pPr algn="ctr">
              <a:buNone/>
              <a:defRPr>
                <a:solidFill>
                  <a:schemeClr val="bg1"/>
                </a:solidFill>
              </a:defRPr>
            </a:lvl1pPr>
          </a:lstStyle>
          <a:p>
            <a:pPr rtl="0"/>
            <a:r>
              <a:rPr lang="de-DE" noProof="0"/>
              <a:t>Bild durch Klicken auf Symbol hinzufügen</a:t>
            </a:r>
          </a:p>
        </p:txBody>
      </p:sp>
      <p:sp>
        <p:nvSpPr>
          <p:cNvPr id="11" name="Bildplatzhalt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rtlCol="0" anchor="ctr"/>
          <a:lstStyle>
            <a:lvl1pPr algn="ctr">
              <a:buNone/>
              <a:defRPr>
                <a:solidFill>
                  <a:schemeClr val="bg1"/>
                </a:solidFill>
              </a:defRPr>
            </a:lvl1pPr>
          </a:lstStyle>
          <a:p>
            <a:pPr rtl="0"/>
            <a:r>
              <a:rPr lang="de-DE" noProof="0"/>
              <a:t>Bild durch Klicken auf Symbol hinzufügen</a:t>
            </a:r>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Nur Titel">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Bildplatzhalt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rtlCol="0" anchor="ctr">
            <a:noAutofit/>
          </a:bodyPr>
          <a:lstStyle>
            <a:lvl1pPr algn="ctr">
              <a:buNone/>
              <a:defRPr sz="1800">
                <a:solidFill>
                  <a:schemeClr val="bg1"/>
                </a:solidFill>
              </a:defRPr>
            </a:lvl1pPr>
          </a:lstStyle>
          <a:p>
            <a:pPr rtl="0"/>
            <a:r>
              <a:rPr lang="de-DE" noProof="0"/>
              <a:t>Bild durch Klicken auf Symbol hinzufügen</a:t>
            </a:r>
          </a:p>
        </p:txBody>
      </p:sp>
      <p:sp>
        <p:nvSpPr>
          <p:cNvPr id="32" name="Bildplatzhalt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rtlCol="0" anchor="ctr">
            <a:noAutofit/>
          </a:bodyPr>
          <a:lstStyle>
            <a:lvl1pPr algn="ctr">
              <a:buNone/>
              <a:defRPr sz="1800">
                <a:solidFill>
                  <a:schemeClr val="bg1"/>
                </a:solidFill>
              </a:defRPr>
            </a:lvl1pPr>
          </a:lstStyle>
          <a:p>
            <a:pPr rtl="0"/>
            <a:r>
              <a:rPr lang="de-DE" noProof="0"/>
              <a:t>Bild durch Klicken auf Symbol hinzufügen</a:t>
            </a:r>
          </a:p>
        </p:txBody>
      </p:sp>
      <p:sp>
        <p:nvSpPr>
          <p:cNvPr id="31" name="Bildplatzhalt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rtlCol="0" anchor="ctr">
            <a:noAutofit/>
          </a:bodyPr>
          <a:lstStyle>
            <a:lvl1pPr algn="ctr">
              <a:buNone/>
              <a:defRPr sz="1800">
                <a:solidFill>
                  <a:schemeClr val="bg1"/>
                </a:solidFill>
              </a:defRPr>
            </a:lvl1pPr>
          </a:lstStyle>
          <a:p>
            <a:pPr rtl="0"/>
            <a:r>
              <a:rPr lang="de-DE" noProof="0"/>
              <a:t>Bild durch Klicken auf Symbol hinzufügen</a:t>
            </a:r>
          </a:p>
        </p:txBody>
      </p:sp>
      <p:sp>
        <p:nvSpPr>
          <p:cNvPr id="30" name="Bildplatzhalt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rtlCol="0" anchor="ctr">
            <a:noAutofit/>
          </a:bodyPr>
          <a:lstStyle>
            <a:lvl1pPr algn="ctr">
              <a:buNone/>
              <a:defRPr sz="1800">
                <a:solidFill>
                  <a:schemeClr val="bg1"/>
                </a:solidFill>
              </a:defRPr>
            </a:lvl1pPr>
          </a:lstStyle>
          <a:p>
            <a:pPr rtl="0"/>
            <a:r>
              <a:rPr lang="de-DE" noProof="0"/>
              <a:t>Bild durch Klicken auf Symbol hinzufügen</a:t>
            </a:r>
          </a:p>
        </p:txBody>
      </p:sp>
      <p:sp>
        <p:nvSpPr>
          <p:cNvPr id="2" name="Titel 1">
            <a:extLst>
              <a:ext uri="{FF2B5EF4-FFF2-40B4-BE49-F238E27FC236}">
                <a16:creationId xmlns:a16="http://schemas.microsoft.com/office/drawing/2014/main" id="{E969F227-D21C-48B3-828A-6BFA9585E82F}"/>
              </a:ext>
            </a:extLst>
          </p:cNvPr>
          <p:cNvSpPr>
            <a:spLocks noGrp="1"/>
          </p:cNvSpPr>
          <p:nvPr>
            <p:ph type="title" hasCustomPrompt="1"/>
          </p:nvPr>
        </p:nvSpPr>
        <p:spPr>
          <a:xfrm>
            <a:off x="5760720" y="585216"/>
            <a:ext cx="5276088" cy="2276856"/>
          </a:xfrm>
        </p:spPr>
        <p:txBody>
          <a:bodyPr rtlCol="0" anchor="b"/>
          <a:lstStyle>
            <a:lvl1pPr algn="r">
              <a:defRPr sz="4800" b="1" cap="all" spc="400" baseline="0">
                <a:solidFill>
                  <a:schemeClr val="bg1"/>
                </a:solidFill>
              </a:defRPr>
            </a:lvl1pPr>
          </a:lstStyle>
          <a:p>
            <a:pPr rtl="0"/>
            <a:r>
              <a:rPr lang="de-DE" noProof="0"/>
              <a:t>Titelmasterformat durch Klicken bearbeiten</a:t>
            </a:r>
          </a:p>
        </p:txBody>
      </p:sp>
      <p:sp>
        <p:nvSpPr>
          <p:cNvPr id="3" name="Datumsplatzhalt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de-DE" noProof="0"/>
              <a:t>3.9.20XX</a:t>
            </a:r>
          </a:p>
        </p:txBody>
      </p:sp>
      <p:sp>
        <p:nvSpPr>
          <p:cNvPr id="4" name="Fußzeilenplatzhalt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de-DE" noProof="0"/>
              <a:t>Präsentationstitel</a:t>
            </a:r>
          </a:p>
        </p:txBody>
      </p:sp>
      <p:sp>
        <p:nvSpPr>
          <p:cNvPr id="5" name="Foliennummernplatzhalt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de-DE" noProof="0" smtClean="0"/>
              <a:pPr rtl="0"/>
              <a:t>‹Nr.›</a:t>
            </a:fld>
            <a:endParaRPr lang="de-DE" noProof="0"/>
          </a:p>
        </p:txBody>
      </p:sp>
      <p:sp>
        <p:nvSpPr>
          <p:cNvPr id="8" name="Grafik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de-DE" noProof="0"/>
          </a:p>
        </p:txBody>
      </p:sp>
      <p:sp>
        <p:nvSpPr>
          <p:cNvPr id="10" name="Grafik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de-DE" noProof="0"/>
          </a:p>
        </p:txBody>
      </p:sp>
      <p:sp>
        <p:nvSpPr>
          <p:cNvPr id="12" name="Grafik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de-DE" noProof="0"/>
          </a:p>
        </p:txBody>
      </p:sp>
      <p:cxnSp>
        <p:nvCxnSpPr>
          <p:cNvPr id="14" name="Gerader Verbinde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platzhalt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760720" y="3127248"/>
            <a:ext cx="5276088" cy="1124712"/>
          </a:xfrm>
        </p:spPr>
        <p:txBody>
          <a:bodyPr rtlCol="0"/>
          <a:lstStyle>
            <a:lvl1pPr marL="0" indent="0" algn="r">
              <a:buNone/>
              <a:defRPr sz="1800">
                <a:solidFill>
                  <a:schemeClr val="bg1"/>
                </a:solidFill>
              </a:defRPr>
            </a:lvl1pPr>
          </a:lstStyle>
          <a:p>
            <a:pPr lvl="0" rtl="0"/>
            <a:r>
              <a:rPr lang="de-DE" noProof="0"/>
              <a:t>Textmasterformat durch Klicken bearbeiten</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969F227-D21C-48B3-828A-6BFA9585E82F}"/>
              </a:ext>
            </a:extLst>
          </p:cNvPr>
          <p:cNvSpPr>
            <a:spLocks noGrp="1"/>
          </p:cNvSpPr>
          <p:nvPr>
            <p:ph type="title" hasCustomPrompt="1"/>
          </p:nvPr>
        </p:nvSpPr>
        <p:spPr/>
        <p:txBody>
          <a:bodyPr rtlCol="0"/>
          <a:lstStyle/>
          <a:p>
            <a:pPr rtl="0"/>
            <a:r>
              <a:rPr lang="de-DE" noProof="0"/>
              <a:t>Titelmasterformat durch Klicken bearbeiten</a:t>
            </a:r>
          </a:p>
        </p:txBody>
      </p:sp>
      <p:sp>
        <p:nvSpPr>
          <p:cNvPr id="3" name="Datumsplatzhalter 2">
            <a:extLst>
              <a:ext uri="{FF2B5EF4-FFF2-40B4-BE49-F238E27FC236}">
                <a16:creationId xmlns:a16="http://schemas.microsoft.com/office/drawing/2014/main" id="{8DF1DFFF-E5C5-43DF-B71C-7270DB97372C}"/>
              </a:ext>
            </a:extLst>
          </p:cNvPr>
          <p:cNvSpPr>
            <a:spLocks noGrp="1"/>
          </p:cNvSpPr>
          <p:nvPr>
            <p:ph type="dt" sz="half" idx="10"/>
          </p:nvPr>
        </p:nvSpPr>
        <p:spPr/>
        <p:txBody>
          <a:bodyPr rtlCol="0"/>
          <a:lstStyle/>
          <a:p>
            <a:pPr rtl="0"/>
            <a:r>
              <a:rPr lang="de-DE" noProof="0"/>
              <a:t>3.9.20XX</a:t>
            </a:r>
          </a:p>
        </p:txBody>
      </p:sp>
      <p:sp>
        <p:nvSpPr>
          <p:cNvPr id="4" name="Fußzeilenplatzhalt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rtlCol="0"/>
          <a:lstStyle/>
          <a:p>
            <a:pPr rtl="0"/>
            <a:r>
              <a:rPr lang="de-DE" noProof="0"/>
              <a:t>Präsentationstitel</a:t>
            </a:r>
          </a:p>
        </p:txBody>
      </p:sp>
      <p:sp>
        <p:nvSpPr>
          <p:cNvPr id="5" name="Foliennummernplatzhalt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rtlCol="0"/>
          <a:lstStyle/>
          <a:p>
            <a:pPr rtl="0"/>
            <a:fld id="{D8DA9DAA-006C-4F4B-980E-E3DF019B24E2}" type="slidenum">
              <a:rPr lang="de-DE" noProof="0" smtClean="0"/>
              <a:t>‹Nr.›</a:t>
            </a:fld>
            <a:endParaRPr lang="de-DE" noProof="0"/>
          </a:p>
        </p:txBody>
      </p:sp>
      <p:cxnSp>
        <p:nvCxnSpPr>
          <p:cNvPr id="6" name="Gerader Verbinde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FDFF36D6-399B-43E3-84DD-9FC5119ECCE9}"/>
              </a:ext>
            </a:extLst>
          </p:cNvPr>
          <p:cNvSpPr>
            <a:spLocks noGrp="1"/>
          </p:cNvSpPr>
          <p:nvPr>
            <p:ph type="dt" sz="half" idx="10"/>
          </p:nvPr>
        </p:nvSpPr>
        <p:spPr/>
        <p:txBody>
          <a:bodyPr rtlCol="0"/>
          <a:lstStyle/>
          <a:p>
            <a:pPr rtl="0"/>
            <a:r>
              <a:rPr lang="de-DE" noProof="0"/>
              <a:t>3.9.20XX</a:t>
            </a:r>
          </a:p>
        </p:txBody>
      </p:sp>
      <p:sp>
        <p:nvSpPr>
          <p:cNvPr id="3" name="Fußzeilenplatzhalt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rtlCol="0"/>
          <a:lstStyle/>
          <a:p>
            <a:pPr rtl="0"/>
            <a:r>
              <a:rPr lang="de-DE" noProof="0"/>
              <a:t>Präsentationstitel</a:t>
            </a:r>
          </a:p>
        </p:txBody>
      </p:sp>
      <p:sp>
        <p:nvSpPr>
          <p:cNvPr id="4" name="Foliennummernplatzhalt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rtlCol="0"/>
          <a:lstStyle/>
          <a:p>
            <a:pPr rtl="0"/>
            <a:fld id="{D8DA9DAA-006C-4F4B-980E-E3DF019B24E2}" type="slidenum">
              <a:rPr lang="de-DE" noProof="0" smtClean="0"/>
              <a:t>‹Nr.›</a:t>
            </a:fld>
            <a:endParaRPr lang="de-DE" noProof="0"/>
          </a:p>
        </p:txBody>
      </p:sp>
      <p:cxnSp>
        <p:nvCxnSpPr>
          <p:cNvPr id="5" name="Gerader Verbinde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540F214-646F-4D81-AD12-65628EC987DC}"/>
              </a:ext>
            </a:extLst>
          </p:cNvPr>
          <p:cNvSpPr>
            <a:spLocks noGrp="1"/>
          </p:cNvSpPr>
          <p:nvPr>
            <p:ph type="title" hasCustomPrompt="1"/>
          </p:nvPr>
        </p:nvSpPr>
        <p:spPr>
          <a:xfrm>
            <a:off x="839788" y="457200"/>
            <a:ext cx="3932237" cy="1600200"/>
          </a:xfrm>
        </p:spPr>
        <p:txBody>
          <a:bodyPr rtlCol="0" anchor="b"/>
          <a:lstStyle>
            <a:lvl1pPr>
              <a:defRPr sz="3200"/>
            </a:lvl1pPr>
          </a:lstStyle>
          <a:p>
            <a:pPr rtl="0"/>
            <a:r>
              <a:rPr lang="de-DE" noProof="0"/>
              <a:t>Titelmasterformat durch Klicken bearbeiten</a:t>
            </a:r>
          </a:p>
        </p:txBody>
      </p:sp>
      <p:sp>
        <p:nvSpPr>
          <p:cNvPr id="3" name="Inhaltsplatzhalter 2">
            <a:extLst>
              <a:ext uri="{FF2B5EF4-FFF2-40B4-BE49-F238E27FC236}">
                <a16:creationId xmlns:a16="http://schemas.microsoft.com/office/drawing/2014/main" id="{4EF71768-C3FA-49EF-99EF-06E6C3B2846F}"/>
              </a:ext>
            </a:extLst>
          </p:cNvPr>
          <p:cNvSpPr>
            <a:spLocks noGrp="1"/>
          </p:cNvSpPr>
          <p:nvPr>
            <p:ph idx="1" hasCustomPrompt="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Textplatzhalter 3">
            <a:extLst>
              <a:ext uri="{FF2B5EF4-FFF2-40B4-BE49-F238E27FC236}">
                <a16:creationId xmlns:a16="http://schemas.microsoft.com/office/drawing/2014/main" id="{92DA6F24-ED6C-4D12-A9D6-EE37FBD68693}"/>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a:extLst>
              <a:ext uri="{FF2B5EF4-FFF2-40B4-BE49-F238E27FC236}">
                <a16:creationId xmlns:a16="http://schemas.microsoft.com/office/drawing/2014/main" id="{38E6AACE-FAFB-4934-8E3C-AB5B216353D8}"/>
              </a:ext>
            </a:extLst>
          </p:cNvPr>
          <p:cNvSpPr>
            <a:spLocks noGrp="1"/>
          </p:cNvSpPr>
          <p:nvPr>
            <p:ph type="dt" sz="half" idx="10"/>
          </p:nvPr>
        </p:nvSpPr>
        <p:spPr/>
        <p:txBody>
          <a:bodyPr rtlCol="0"/>
          <a:lstStyle/>
          <a:p>
            <a:pPr rtl="0"/>
            <a:r>
              <a:rPr lang="de-DE" noProof="0"/>
              <a:t>3.9.20XX</a:t>
            </a:r>
          </a:p>
        </p:txBody>
      </p:sp>
      <p:sp>
        <p:nvSpPr>
          <p:cNvPr id="6" name="Fußzeilenplatzhalt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rtlCol="0"/>
          <a:lstStyle/>
          <a:p>
            <a:pPr rtl="0"/>
            <a:r>
              <a:rPr lang="de-DE" noProof="0"/>
              <a:t>Präsentationstitel</a:t>
            </a:r>
          </a:p>
        </p:txBody>
      </p:sp>
      <p:sp>
        <p:nvSpPr>
          <p:cNvPr id="7" name="Foliennummernplatzhalt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rtlCol="0"/>
          <a:lstStyle/>
          <a:p>
            <a:pPr rtl="0"/>
            <a:fld id="{D8DA9DAA-006C-4F4B-980E-E3DF019B24E2}" type="slidenum">
              <a:rPr lang="de-DE" noProof="0" smtClean="0"/>
              <a:t>‹Nr.›</a:t>
            </a:fld>
            <a:endParaRPr lang="de-DE" noProof="0"/>
          </a:p>
        </p:txBody>
      </p:sp>
      <p:cxnSp>
        <p:nvCxnSpPr>
          <p:cNvPr id="8" name="Gerader Verbinde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4CB71F-B6C2-4866-BC97-304F78816E4F}"/>
              </a:ext>
            </a:extLst>
          </p:cNvPr>
          <p:cNvSpPr>
            <a:spLocks noGrp="1"/>
          </p:cNvSpPr>
          <p:nvPr>
            <p:ph type="title" hasCustomPrompt="1"/>
          </p:nvPr>
        </p:nvSpPr>
        <p:spPr>
          <a:xfrm>
            <a:off x="839788" y="457200"/>
            <a:ext cx="3932237" cy="1600200"/>
          </a:xfrm>
        </p:spPr>
        <p:txBody>
          <a:bodyPr rtlCol="0" anchor="b"/>
          <a:lstStyle>
            <a:lvl1pPr>
              <a:defRPr sz="3200"/>
            </a:lvl1pPr>
          </a:lstStyle>
          <a:p>
            <a:pPr rtl="0"/>
            <a:r>
              <a:rPr lang="de-DE" noProof="0"/>
              <a:t>Titelmasterformat durch Klicken bearbeiten</a:t>
            </a:r>
          </a:p>
        </p:txBody>
      </p:sp>
      <p:sp>
        <p:nvSpPr>
          <p:cNvPr id="3" name="Bildplatzhalter 2">
            <a:extLst>
              <a:ext uri="{FF2B5EF4-FFF2-40B4-BE49-F238E27FC236}">
                <a16:creationId xmlns:a16="http://schemas.microsoft.com/office/drawing/2014/main" id="{C55ED73B-8413-478D-80D7-B78B69763B69}"/>
              </a:ext>
            </a:extLst>
          </p:cNvPr>
          <p:cNvSpPr>
            <a:spLocks noGrp="1"/>
          </p:cNvSpPr>
          <p:nvPr>
            <p:ph type="pic" idx="1" hasCustomPrompt="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Klicken Sie, um ein Bild hinzuzufügen.</a:t>
            </a:r>
          </a:p>
        </p:txBody>
      </p:sp>
      <p:sp>
        <p:nvSpPr>
          <p:cNvPr id="4" name="Textplatzhalter 3">
            <a:extLst>
              <a:ext uri="{FF2B5EF4-FFF2-40B4-BE49-F238E27FC236}">
                <a16:creationId xmlns:a16="http://schemas.microsoft.com/office/drawing/2014/main" id="{91BDF226-1B94-4D2D-98B3-7B932FB17DAA}"/>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a:extLst>
              <a:ext uri="{FF2B5EF4-FFF2-40B4-BE49-F238E27FC236}">
                <a16:creationId xmlns:a16="http://schemas.microsoft.com/office/drawing/2014/main" id="{100C4E9A-CA29-4CCD-ACFA-B29F80FBA163}"/>
              </a:ext>
            </a:extLst>
          </p:cNvPr>
          <p:cNvSpPr>
            <a:spLocks noGrp="1"/>
          </p:cNvSpPr>
          <p:nvPr>
            <p:ph type="dt" sz="half" idx="10"/>
          </p:nvPr>
        </p:nvSpPr>
        <p:spPr/>
        <p:txBody>
          <a:bodyPr rtlCol="0"/>
          <a:lstStyle/>
          <a:p>
            <a:pPr rtl="0"/>
            <a:r>
              <a:rPr lang="de-DE" noProof="0"/>
              <a:t>3.9.20XX</a:t>
            </a:r>
          </a:p>
        </p:txBody>
      </p:sp>
      <p:sp>
        <p:nvSpPr>
          <p:cNvPr id="6" name="Fußzeilenplatzhalt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rtlCol="0"/>
          <a:lstStyle/>
          <a:p>
            <a:pPr rtl="0"/>
            <a:r>
              <a:rPr lang="de-DE" noProof="0"/>
              <a:t>Präsentationstitel</a:t>
            </a:r>
          </a:p>
        </p:txBody>
      </p:sp>
      <p:sp>
        <p:nvSpPr>
          <p:cNvPr id="7" name="Foliennummernplatzhalt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rtlCol="0"/>
          <a:lstStyle/>
          <a:p>
            <a:pPr rtl="0"/>
            <a:fld id="{D8DA9DAA-006C-4F4B-980E-E3DF019B24E2}" type="slidenum">
              <a:rPr lang="de-DE" noProof="0" smtClean="0"/>
              <a:t>‹Nr.›</a:t>
            </a:fld>
            <a:endParaRPr lang="de-DE" noProof="0"/>
          </a:p>
        </p:txBody>
      </p:sp>
      <p:cxnSp>
        <p:nvCxnSpPr>
          <p:cNvPr id="8" name="Gerader Verbinde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el 2-Foli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98448" y="594360"/>
            <a:ext cx="6272784" cy="2843784"/>
          </a:xfrm>
        </p:spPr>
        <p:txBody>
          <a:bodyPr rtlCol="0" anchor="b"/>
          <a:lstStyle>
            <a:lvl1pPr algn="l">
              <a:defRPr sz="5400" b="1" i="0" cap="all" baseline="0">
                <a:solidFill>
                  <a:schemeClr val="bg1"/>
                </a:solidFill>
              </a:defRPr>
            </a:lvl1pPr>
          </a:lstStyle>
          <a:p>
            <a:pPr rtl="0"/>
            <a:r>
              <a:rPr lang="de-DE" noProof="0"/>
              <a:t>Titelmasterformat durch Klicken bearbeiten</a:t>
            </a:r>
          </a:p>
        </p:txBody>
      </p:sp>
      <p:sp>
        <p:nvSpPr>
          <p:cNvPr id="3" name="Untertitel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5641848" y="4700016"/>
            <a:ext cx="5093208" cy="1197864"/>
          </a:xfrm>
        </p:spPr>
        <p:txBody>
          <a:bodyPr rtlCol="0">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cxnSp>
        <p:nvCxnSpPr>
          <p:cNvPr id="9" name="Gerader Verbinde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fik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de-DE" noProof="0"/>
          </a:p>
        </p:txBody>
      </p:sp>
      <p:sp>
        <p:nvSpPr>
          <p:cNvPr id="21" name="Grafik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pPr rtl="0"/>
            <a:endParaRPr lang="de-DE" noProof="0"/>
          </a:p>
        </p:txBody>
      </p:sp>
      <p:sp>
        <p:nvSpPr>
          <p:cNvPr id="23" name="Grafik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Nur Titel">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Bildplatzhalt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rtlCol="0" anchor="ctr">
            <a:noAutofit/>
          </a:bodyPr>
          <a:lstStyle>
            <a:lvl1pPr algn="ctr">
              <a:buNone/>
              <a:defRPr sz="1600" b="1">
                <a:solidFill>
                  <a:schemeClr val="bg1"/>
                </a:solidFill>
              </a:defRPr>
            </a:lvl1pPr>
          </a:lstStyle>
          <a:p>
            <a:pPr rtl="0"/>
            <a:r>
              <a:rPr lang="de-DE" noProof="0"/>
              <a:t>Bild durch Klicken auf Symbol hinzufügen</a:t>
            </a:r>
          </a:p>
        </p:txBody>
      </p:sp>
      <p:sp>
        <p:nvSpPr>
          <p:cNvPr id="2" name="Titel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rtlCol="0" anchor="b"/>
          <a:lstStyle>
            <a:lvl1pPr algn="r">
              <a:defRPr sz="6000" b="1" cap="all" spc="400" baseline="0">
                <a:solidFill>
                  <a:schemeClr val="bg1"/>
                </a:solidFill>
              </a:defRPr>
            </a:lvl1pPr>
          </a:lstStyle>
          <a:p>
            <a:pPr rtl="0"/>
            <a:r>
              <a:rPr lang="de-DE" noProof="0"/>
              <a:t>Titel</a:t>
            </a:r>
          </a:p>
        </p:txBody>
      </p:sp>
      <p:sp>
        <p:nvSpPr>
          <p:cNvPr id="3" name="Datumsplatzhalt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de-DE" noProof="0"/>
              <a:t>3.9.20XX</a:t>
            </a:r>
          </a:p>
        </p:txBody>
      </p:sp>
      <p:sp>
        <p:nvSpPr>
          <p:cNvPr id="4" name="Fußzeilenplatzhalt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de-DE" noProof="0"/>
              <a:t>Präsentationstitel</a:t>
            </a:r>
          </a:p>
        </p:txBody>
      </p:sp>
      <p:sp>
        <p:nvSpPr>
          <p:cNvPr id="5" name="Foliennummernplatzhalt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de-DE" noProof="0" smtClean="0"/>
              <a:pPr rtl="0"/>
              <a:t>‹Nr.›</a:t>
            </a:fld>
            <a:endParaRPr lang="de-DE" noProof="0"/>
          </a:p>
        </p:txBody>
      </p:sp>
      <p:cxnSp>
        <p:nvCxnSpPr>
          <p:cNvPr id="14" name="Gerader Verbinde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platzhalt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202936" y="3127248"/>
            <a:ext cx="5833872" cy="3118104"/>
          </a:xfrm>
        </p:spPr>
        <p:txBody>
          <a:bodyPr rtlCol="0"/>
          <a:lstStyle>
            <a:lvl1pPr marL="0" indent="0" algn="r">
              <a:buNone/>
              <a:defRPr sz="1800">
                <a:solidFill>
                  <a:schemeClr val="bg1"/>
                </a:solidFill>
              </a:defRPr>
            </a:lvl1pPr>
          </a:lstStyle>
          <a:p>
            <a:pPr lvl="0" rtl="0"/>
            <a:r>
              <a:rPr lang="de-DE" noProof="0"/>
              <a:t>Textmasterformat durch Klicken bearbeiten</a:t>
            </a:r>
          </a:p>
        </p:txBody>
      </p:sp>
      <p:sp>
        <p:nvSpPr>
          <p:cNvPr id="11" name="Grafik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de-DE" noProof="0"/>
          </a:p>
        </p:txBody>
      </p:sp>
      <p:sp>
        <p:nvSpPr>
          <p:cNvPr id="13" name="Grafik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de-DE" noProof="0"/>
          </a:p>
        </p:txBody>
      </p:sp>
      <p:sp>
        <p:nvSpPr>
          <p:cNvPr id="17" name="Grafik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el und Inhalt">
    <p:spTree>
      <p:nvGrpSpPr>
        <p:cNvPr id="1" name=""/>
        <p:cNvGrpSpPr/>
        <p:nvPr/>
      </p:nvGrpSpPr>
      <p:grpSpPr>
        <a:xfrm>
          <a:off x="0" y="0"/>
          <a:ext cx="0" cy="0"/>
          <a:chOff x="0" y="0"/>
          <a:chExt cx="0" cy="0"/>
        </a:xfrm>
      </p:grpSpPr>
      <p:sp>
        <p:nvSpPr>
          <p:cNvPr id="15" name="Bildplatzhalt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rtlCol="0" anchor="ctr">
            <a:noAutofit/>
          </a:bodyPr>
          <a:lstStyle>
            <a:lvl1pPr algn="ctr">
              <a:buNone/>
              <a:defRPr/>
            </a:lvl1pPr>
          </a:lstStyle>
          <a:p>
            <a:pPr rtl="0"/>
            <a:r>
              <a:rPr lang="de-DE" noProof="0"/>
              <a:t>Bild durch Klicken auf Symbol hinzufügen</a:t>
            </a:r>
          </a:p>
        </p:txBody>
      </p:sp>
      <p:sp>
        <p:nvSpPr>
          <p:cNvPr id="2" name="Titel 1">
            <a:extLst>
              <a:ext uri="{FF2B5EF4-FFF2-40B4-BE49-F238E27FC236}">
                <a16:creationId xmlns:a16="http://schemas.microsoft.com/office/drawing/2014/main" id="{9696CF8C-1EA0-4E47-AC60-CAC3B80A3C5D}"/>
              </a:ext>
            </a:extLst>
          </p:cNvPr>
          <p:cNvSpPr>
            <a:spLocks noGrp="1"/>
          </p:cNvSpPr>
          <p:nvPr>
            <p:ph type="title" hasCustomPrompt="1"/>
          </p:nvPr>
        </p:nvSpPr>
        <p:spPr>
          <a:xfrm>
            <a:off x="804672" y="1335024"/>
            <a:ext cx="6190488" cy="1179576"/>
          </a:xfrm>
        </p:spPr>
        <p:txBody>
          <a:bodyPr lIns="91440" tIns="45720" rIns="91440" bIns="45720" rtlCol="0" anchor="b"/>
          <a:lstStyle>
            <a:lvl1pPr>
              <a:defRPr sz="5400"/>
            </a:lvl1pPr>
          </a:lstStyle>
          <a:p>
            <a:pPr rtl="0"/>
            <a:r>
              <a:rPr lang="de-DE" noProof="0"/>
              <a:t>Titelmasterformat durch Klicken bearbeiten</a:t>
            </a:r>
          </a:p>
        </p:txBody>
      </p:sp>
      <p:sp>
        <p:nvSpPr>
          <p:cNvPr id="3" name="Inhaltsplatzhalter 2">
            <a:extLst>
              <a:ext uri="{FF2B5EF4-FFF2-40B4-BE49-F238E27FC236}">
                <a16:creationId xmlns:a16="http://schemas.microsoft.com/office/drawing/2014/main" id="{628CABF8-19D8-4F3C-994F-4D35EC7A2C3E}"/>
              </a:ext>
            </a:extLst>
          </p:cNvPr>
          <p:cNvSpPr>
            <a:spLocks noGrp="1"/>
          </p:cNvSpPr>
          <p:nvPr>
            <p:ph idx="1" hasCustomPrompt="1"/>
          </p:nvPr>
        </p:nvSpPr>
        <p:spPr>
          <a:xfrm>
            <a:off x="850392" y="2825496"/>
            <a:ext cx="6190488" cy="3346704"/>
          </a:xfrm>
        </p:spPr>
        <p:txBody>
          <a:bodyPr rtlCol="0"/>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p:txBody>
      </p:sp>
      <p:sp>
        <p:nvSpPr>
          <p:cNvPr id="4" name="Datumsplatzhalter 3">
            <a:extLst>
              <a:ext uri="{FF2B5EF4-FFF2-40B4-BE49-F238E27FC236}">
                <a16:creationId xmlns:a16="http://schemas.microsoft.com/office/drawing/2014/main" id="{D097BB2D-4E2C-4490-A2A3-4B68BCC5D2F9}"/>
              </a:ext>
            </a:extLst>
          </p:cNvPr>
          <p:cNvSpPr>
            <a:spLocks noGrp="1"/>
          </p:cNvSpPr>
          <p:nvPr>
            <p:ph type="dt" sz="half" idx="10"/>
          </p:nvPr>
        </p:nvSpPr>
        <p:spPr/>
        <p:txBody>
          <a:bodyPr rtlCol="0"/>
          <a:lstStyle>
            <a:lvl1pPr>
              <a:defRPr>
                <a:solidFill>
                  <a:schemeClr val="accent2"/>
                </a:solidFill>
              </a:defRPr>
            </a:lvl1pPr>
          </a:lstStyle>
          <a:p>
            <a:pPr rtl="0"/>
            <a:r>
              <a:rPr lang="de-DE" noProof="0"/>
              <a:t>3.9.20XX</a:t>
            </a:r>
          </a:p>
        </p:txBody>
      </p:sp>
      <p:sp>
        <p:nvSpPr>
          <p:cNvPr id="5" name="Fußzeilenplatzhalt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rtlCol="0"/>
          <a:lstStyle>
            <a:lvl1pPr>
              <a:defRPr baseline="0">
                <a:solidFill>
                  <a:schemeClr val="accent2"/>
                </a:solidFill>
              </a:defRPr>
            </a:lvl1pPr>
          </a:lstStyle>
          <a:p>
            <a:pPr rtl="0"/>
            <a:r>
              <a:rPr lang="de-DE" noProof="0"/>
              <a:t>Präsentationstitel</a:t>
            </a:r>
          </a:p>
        </p:txBody>
      </p:sp>
      <p:sp>
        <p:nvSpPr>
          <p:cNvPr id="6" name="Foliennummernplatzhalt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de-DE" noProof="0" smtClean="0"/>
              <a:pPr rtl="0"/>
              <a:t>‹Nr.›</a:t>
            </a:fld>
            <a:endParaRPr lang="de-DE" noProof="0"/>
          </a:p>
        </p:txBody>
      </p:sp>
      <p:cxnSp>
        <p:nvCxnSpPr>
          <p:cNvPr id="9" name="Gerader Verbinde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fik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de-DE" noProof="0"/>
          </a:p>
        </p:txBody>
      </p:sp>
      <p:sp>
        <p:nvSpPr>
          <p:cNvPr id="19" name="Grafik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Abschnittsüberschrift">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463040"/>
            <a:ext cx="9144000" cy="2340864"/>
          </a:xfrm>
        </p:spPr>
        <p:txBody>
          <a:bodyPr rtlCol="0" anchor="b">
            <a:normAutofit/>
          </a:bodyPr>
          <a:lstStyle>
            <a:lvl1pPr algn="ctr">
              <a:defRPr sz="6000" b="1" i="0" cap="all" baseline="0">
                <a:solidFill>
                  <a:schemeClr val="bg1"/>
                </a:solidFill>
              </a:defRPr>
            </a:lvl1pPr>
          </a:lstStyle>
          <a:p>
            <a:pPr rtl="0"/>
            <a:r>
              <a:rPr lang="de-DE" noProof="0"/>
              <a:t>Titelmasterformat durch Klicken bearbeiten</a:t>
            </a:r>
          </a:p>
        </p:txBody>
      </p:sp>
      <p:sp>
        <p:nvSpPr>
          <p:cNvPr id="3" name="Untertitel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7048" y="3858768"/>
            <a:ext cx="9144000" cy="1325880"/>
          </a:xfrm>
        </p:spPr>
        <p:txBody>
          <a:bodyPr rtlCol="0">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sp>
        <p:nvSpPr>
          <p:cNvPr id="4" name="Grafik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de-DE" noProof="0"/>
          </a:p>
        </p:txBody>
      </p:sp>
      <p:sp>
        <p:nvSpPr>
          <p:cNvPr id="5" name="Grafik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de-DE" noProof="0"/>
          </a:p>
        </p:txBody>
      </p:sp>
      <p:sp>
        <p:nvSpPr>
          <p:cNvPr id="6" name="Grafik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de-DE" noProof="0"/>
          </a:p>
        </p:txBody>
      </p:sp>
      <p:sp>
        <p:nvSpPr>
          <p:cNvPr id="7" name="Grafik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de-DE" noProof="0"/>
          </a:p>
        </p:txBody>
      </p:sp>
      <p:sp>
        <p:nvSpPr>
          <p:cNvPr id="11" name="Grafik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pPr rtl="0"/>
            <a:endParaRPr lang="de-DE" noProof="0"/>
          </a:p>
        </p:txBody>
      </p:sp>
      <p:sp>
        <p:nvSpPr>
          <p:cNvPr id="13" name="Grafik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96CF8C-1EA0-4E47-AC60-CAC3B80A3C5D}"/>
              </a:ext>
            </a:extLst>
          </p:cNvPr>
          <p:cNvSpPr>
            <a:spLocks noGrp="1"/>
          </p:cNvSpPr>
          <p:nvPr>
            <p:ph type="title" hasCustomPrompt="1"/>
          </p:nvPr>
        </p:nvSpPr>
        <p:spPr/>
        <p:txBody>
          <a:bodyPr rtlCol="0"/>
          <a:lstStyle>
            <a:lvl1pPr>
              <a:defRPr sz="5400"/>
            </a:lvl1pPr>
          </a:lstStyle>
          <a:p>
            <a:pPr rtl="0"/>
            <a:r>
              <a:rPr lang="de-DE" noProof="0"/>
              <a:t>Titelmasterformat durch Klicken bearbeiten</a:t>
            </a:r>
          </a:p>
        </p:txBody>
      </p:sp>
      <p:sp>
        <p:nvSpPr>
          <p:cNvPr id="3" name="Inhaltsplatzhalter 2">
            <a:extLst>
              <a:ext uri="{FF2B5EF4-FFF2-40B4-BE49-F238E27FC236}">
                <a16:creationId xmlns:a16="http://schemas.microsoft.com/office/drawing/2014/main" id="{628CABF8-19D8-4F3C-994F-4D35EC7A2C3E}"/>
              </a:ext>
            </a:extLst>
          </p:cNvPr>
          <p:cNvSpPr>
            <a:spLocks noGrp="1"/>
          </p:cNvSpPr>
          <p:nvPr>
            <p:ph idx="1" hasCustomPrompt="1"/>
          </p:nvPr>
        </p:nvSpPr>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6" name="Foliennummernplatzhalt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p>
            <a:pPr rtl="0"/>
            <a:fld id="{D8DA9DAA-006C-4F4B-980E-E3DF019B24E2}" type="slidenum">
              <a:rPr lang="de-DE" noProof="0" smtClean="0"/>
              <a:t>‹Nr.›</a:t>
            </a:fld>
            <a:endParaRPr lang="de-DE" noProof="0"/>
          </a:p>
        </p:txBody>
      </p:sp>
      <p:cxnSp>
        <p:nvCxnSpPr>
          <p:cNvPr id="7" name="Gerader Verbinde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41248"/>
            <a:ext cx="4434840" cy="3236976"/>
          </a:xfrm>
        </p:spPr>
        <p:txBody>
          <a:bodyPr rtlCol="0" anchor="b"/>
          <a:lstStyle>
            <a:lvl1pPr algn="l">
              <a:lnSpc>
                <a:spcPct val="110000"/>
              </a:lnSpc>
              <a:spcBef>
                <a:spcPts val="1000"/>
              </a:spcBef>
              <a:defRPr sz="3600" b="0" i="0" cap="none" baseline="0"/>
            </a:lvl1pPr>
          </a:lstStyle>
          <a:p>
            <a:pPr rtl="0"/>
            <a:r>
              <a:rPr lang="de-DE" noProof="0"/>
              <a:t>Titelmasterformat durch Klicken bearbeiten</a:t>
            </a:r>
          </a:p>
        </p:txBody>
      </p:sp>
      <p:sp>
        <p:nvSpPr>
          <p:cNvPr id="3" name="Untertitel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5" y="4498848"/>
            <a:ext cx="4434835" cy="510474"/>
          </a:xfrm>
        </p:spPr>
        <p:txBody>
          <a:bodyPr rtlCol="0"/>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sp>
        <p:nvSpPr>
          <p:cNvPr id="5" name="Fußzeilenplatzhalt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de-DE" noProof="0"/>
              <a:t>Präsentationstitel</a:t>
            </a:r>
          </a:p>
        </p:txBody>
      </p:sp>
      <p:sp>
        <p:nvSpPr>
          <p:cNvPr id="6" name="Foliennummernplatzhalt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de-DE" noProof="0" smtClean="0"/>
              <a:pPr rtl="0"/>
              <a:t>‹Nr.›</a:t>
            </a:fld>
            <a:endParaRPr lang="de-DE" noProof="0"/>
          </a:p>
        </p:txBody>
      </p:sp>
      <p:cxnSp>
        <p:nvCxnSpPr>
          <p:cNvPr id="7" name="Gerader Verbinde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hteck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13" name="Bildplatzhalt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rtlCol="0" anchor="ctr"/>
          <a:lstStyle>
            <a:lvl1pPr algn="ctr">
              <a:buNone/>
              <a:defRPr>
                <a:solidFill>
                  <a:schemeClr val="bg1"/>
                </a:solidFill>
              </a:defRPr>
            </a:lvl1pPr>
          </a:lstStyle>
          <a:p>
            <a:pPr rtl="0"/>
            <a:r>
              <a:rPr lang="de-DE" noProof="0"/>
              <a:t>Bild durch Klicken auf Symbol hinzufügen</a:t>
            </a:r>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el und Inhal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rtlCol="0"/>
          <a:lstStyle>
            <a:lvl1pPr>
              <a:defRPr sz="5400" b="1" cap="all" baseline="0">
                <a:solidFill>
                  <a:schemeClr val="bg1"/>
                </a:solidFill>
              </a:defRPr>
            </a:lvl1pPr>
          </a:lstStyle>
          <a:p>
            <a:pPr rtl="0"/>
            <a:r>
              <a:rPr lang="de-DE" noProof="0"/>
              <a:t>Titel</a:t>
            </a:r>
          </a:p>
        </p:txBody>
      </p:sp>
      <p:sp>
        <p:nvSpPr>
          <p:cNvPr id="3" name="Inhaltsplatzhalter 2">
            <a:extLst>
              <a:ext uri="{FF2B5EF4-FFF2-40B4-BE49-F238E27FC236}">
                <a16:creationId xmlns:a16="http://schemas.microsoft.com/office/drawing/2014/main" id="{628CABF8-19D8-4F3C-994F-4D35EC7A2C3E}"/>
              </a:ext>
            </a:extLst>
          </p:cNvPr>
          <p:cNvSpPr>
            <a:spLocks noGrp="1"/>
          </p:cNvSpPr>
          <p:nvPr>
            <p:ph idx="1" hasCustomPrompt="1"/>
          </p:nvPr>
        </p:nvSpPr>
        <p:spPr>
          <a:xfrm>
            <a:off x="576072" y="1825625"/>
            <a:ext cx="10771632"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rtlCol="0"/>
          <a:lstStyle>
            <a:lvl1pPr>
              <a:defRPr>
                <a:solidFill>
                  <a:schemeClr val="bg1"/>
                </a:solidFill>
              </a:defRPr>
            </a:lvl1pPr>
          </a:lstStyle>
          <a:p>
            <a:pPr rtl="0"/>
            <a:r>
              <a:rPr lang="de-DE" noProof="0"/>
              <a:t>3.9.20XX</a:t>
            </a:r>
          </a:p>
        </p:txBody>
      </p:sp>
      <p:sp>
        <p:nvSpPr>
          <p:cNvPr id="5" name="Fußzeilenplatzhalt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rtlCol="0"/>
          <a:lstStyle>
            <a:lvl1pPr>
              <a:defRPr>
                <a:solidFill>
                  <a:schemeClr val="bg1"/>
                </a:solidFill>
              </a:defRPr>
            </a:lvl1pPr>
          </a:lstStyle>
          <a:p>
            <a:pPr rtl="0"/>
            <a:r>
              <a:rPr lang="de-DE" noProof="0"/>
              <a:t>Präsentationstitel</a:t>
            </a:r>
          </a:p>
        </p:txBody>
      </p:sp>
      <p:sp>
        <p:nvSpPr>
          <p:cNvPr id="6" name="Foliennummernplatzhalt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bg1"/>
                </a:solidFill>
              </a:defRPr>
            </a:lvl1pPr>
          </a:lstStyle>
          <a:p>
            <a:pPr rtl="0"/>
            <a:fld id="{D8DA9DAA-006C-4F4B-980E-E3DF019B24E2}" type="slidenum">
              <a:rPr lang="de-DE" noProof="0" smtClean="0"/>
              <a:pPr rtl="0"/>
              <a:t>‹Nr.›</a:t>
            </a:fld>
            <a:endParaRPr lang="de-DE" noProof="0"/>
          </a:p>
        </p:txBody>
      </p:sp>
      <p:sp>
        <p:nvSpPr>
          <p:cNvPr id="9" name="Grafik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de-DE" noProof="0"/>
          </a:p>
        </p:txBody>
      </p:sp>
      <p:sp>
        <p:nvSpPr>
          <p:cNvPr id="11" name="Grafik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9257166-6921-4546-BA2C-99E464681F40}"/>
              </a:ext>
            </a:extLst>
          </p:cNvPr>
          <p:cNvSpPr>
            <a:spLocks noGrp="1"/>
          </p:cNvSpPr>
          <p:nvPr>
            <p:ph type="title" hasCustomPrompt="1"/>
          </p:nvPr>
        </p:nvSpPr>
        <p:spPr/>
        <p:txBody>
          <a:bodyPr rtlCol="0"/>
          <a:lstStyle/>
          <a:p>
            <a:pPr rtl="0"/>
            <a:r>
              <a:rPr lang="de-DE" noProof="0"/>
              <a:t>Titelmasterformat durch Klicken bearbeiten</a:t>
            </a:r>
          </a:p>
        </p:txBody>
      </p:sp>
      <p:sp>
        <p:nvSpPr>
          <p:cNvPr id="3" name="Inhaltsplatzhalter 2">
            <a:extLst>
              <a:ext uri="{FF2B5EF4-FFF2-40B4-BE49-F238E27FC236}">
                <a16:creationId xmlns:a16="http://schemas.microsoft.com/office/drawing/2014/main" id="{695B9122-6371-4049-B57A-33DED7DA2F76}"/>
              </a:ext>
            </a:extLst>
          </p:cNvPr>
          <p:cNvSpPr>
            <a:spLocks noGrp="1"/>
          </p:cNvSpPr>
          <p:nvPr>
            <p:ph sz="half" idx="1" hasCustomPrompt="1"/>
          </p:nvPr>
        </p:nvSpPr>
        <p:spPr>
          <a:xfrm>
            <a:off x="1444752"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Inhaltsplatzhalter 3">
            <a:extLst>
              <a:ext uri="{FF2B5EF4-FFF2-40B4-BE49-F238E27FC236}">
                <a16:creationId xmlns:a16="http://schemas.microsoft.com/office/drawing/2014/main" id="{BA14555D-0753-4312-A26B-2338813F9BB1}"/>
              </a:ext>
            </a:extLst>
          </p:cNvPr>
          <p:cNvSpPr>
            <a:spLocks noGrp="1"/>
          </p:cNvSpPr>
          <p:nvPr>
            <p:ph sz="half" idx="2" hasCustomPrompt="1"/>
          </p:nvPr>
        </p:nvSpPr>
        <p:spPr>
          <a:xfrm>
            <a:off x="6784848"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cxnSp>
        <p:nvCxnSpPr>
          <p:cNvPr id="8" name="Gerader Verbinde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fik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de-DE" noProof="0"/>
          </a:p>
        </p:txBody>
      </p:sp>
      <p:sp>
        <p:nvSpPr>
          <p:cNvPr id="12" name="Grafik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de-DE" noProof="0"/>
          </a:p>
        </p:txBody>
      </p:sp>
      <p:sp>
        <p:nvSpPr>
          <p:cNvPr id="14" name="Grafik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de-DE" noProof="0"/>
              <a:t>Titelmasterformat durch Klicken bearbeiten</a:t>
            </a:r>
          </a:p>
        </p:txBody>
      </p:sp>
      <p:sp>
        <p:nvSpPr>
          <p:cNvPr id="3" name="Textplatzhalt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pPr rtl="0"/>
            <a:r>
              <a:rPr lang="de-DE" noProof="0"/>
              <a:t>3.9.20XX</a:t>
            </a:r>
          </a:p>
        </p:txBody>
      </p:sp>
      <p:sp>
        <p:nvSpPr>
          <p:cNvPr id="5" name="Fußzeilenplatzhalt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pPr rtl="0"/>
            <a:r>
              <a:rPr lang="de-DE" noProof="0"/>
              <a:t>Präsentationstitel</a:t>
            </a:r>
          </a:p>
        </p:txBody>
      </p:sp>
      <p:sp>
        <p:nvSpPr>
          <p:cNvPr id="6" name="Foliennummernplatzhalt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pPr rtl="0"/>
            <a:fld id="{D8DA9DAA-006C-4F4B-980E-E3DF019B24E2}" type="slidenum">
              <a:rPr lang="de-DE" noProof="0" smtClean="0"/>
              <a:t>‹Nr.›</a:t>
            </a:fld>
            <a:endParaRPr lang="de-DE" noProof="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F2FB0B-15EC-453B-BC9B-69AD35DDCEA3}"/>
              </a:ext>
            </a:extLst>
          </p:cNvPr>
          <p:cNvSpPr>
            <a:spLocks noGrp="1"/>
          </p:cNvSpPr>
          <p:nvPr>
            <p:ph type="ctrTitle"/>
          </p:nvPr>
        </p:nvSpPr>
        <p:spPr>
          <a:xfrm>
            <a:off x="1524000" y="1657004"/>
            <a:ext cx="9144000" cy="2340864"/>
          </a:xfrm>
        </p:spPr>
        <p:txBody>
          <a:bodyPr rtlCol="0">
            <a:normAutofit fontScale="90000"/>
          </a:bodyPr>
          <a:lstStyle/>
          <a:p>
            <a:pPr rtl="0"/>
            <a:r>
              <a:rPr lang="de-DE" b="1" cap="all" spc="400" dirty="0">
                <a:solidFill>
                  <a:schemeClr val="bg1"/>
                </a:solidFill>
                <a:latin typeface="+mn-lt"/>
              </a:rPr>
              <a:t>Marching Cubes Terrain Generator</a:t>
            </a:r>
            <a:endParaRPr lang="de-DE" dirty="0"/>
          </a:p>
        </p:txBody>
      </p:sp>
      <p:sp>
        <p:nvSpPr>
          <p:cNvPr id="3" name="Untertitel 2">
            <a:extLst>
              <a:ext uri="{FF2B5EF4-FFF2-40B4-BE49-F238E27FC236}">
                <a16:creationId xmlns:a16="http://schemas.microsoft.com/office/drawing/2014/main" id="{05408798-0DB3-46BF-880E-7BB904D700F6}"/>
              </a:ext>
            </a:extLst>
          </p:cNvPr>
          <p:cNvSpPr>
            <a:spLocks noGrp="1"/>
          </p:cNvSpPr>
          <p:nvPr>
            <p:ph type="subTitle" idx="1"/>
          </p:nvPr>
        </p:nvSpPr>
        <p:spPr>
          <a:xfrm>
            <a:off x="1527048" y="4052732"/>
            <a:ext cx="9144000" cy="1325880"/>
          </a:xfrm>
        </p:spPr>
        <p:txBody>
          <a:bodyPr rtlCol="0"/>
          <a:lstStyle/>
          <a:p>
            <a:pPr rtl="0"/>
            <a:r>
              <a:rPr lang="de-DE" sz="2000" dirty="0" err="1">
                <a:solidFill>
                  <a:schemeClr val="bg1"/>
                </a:solidFill>
              </a:rPr>
              <a:t>with</a:t>
            </a:r>
            <a:r>
              <a:rPr lang="de-DE" sz="2000" dirty="0">
                <a:solidFill>
                  <a:schemeClr val="bg1"/>
                </a:solidFill>
              </a:rPr>
              <a:t> Unity &amp; </a:t>
            </a:r>
            <a:r>
              <a:rPr lang="de-DE" sz="2000" dirty="0" err="1">
                <a:solidFill>
                  <a:schemeClr val="bg1"/>
                </a:solidFill>
              </a:rPr>
              <a:t>Compute</a:t>
            </a:r>
            <a:r>
              <a:rPr lang="de-DE" sz="2000" dirty="0">
                <a:solidFill>
                  <a:schemeClr val="bg1"/>
                </a:solidFill>
              </a:rPr>
              <a:t> Shaders</a:t>
            </a:r>
            <a:endParaRPr lang="de-DE" dirty="0"/>
          </a:p>
        </p:txBody>
      </p:sp>
      <p:sp>
        <p:nvSpPr>
          <p:cNvPr id="4" name="Untertitel 2">
            <a:extLst>
              <a:ext uri="{FF2B5EF4-FFF2-40B4-BE49-F238E27FC236}">
                <a16:creationId xmlns:a16="http://schemas.microsoft.com/office/drawing/2014/main" id="{4E7C0257-7997-809D-E088-7CC49BE7020F}"/>
              </a:ext>
            </a:extLst>
          </p:cNvPr>
          <p:cNvSpPr txBox="1">
            <a:spLocks/>
          </p:cNvSpPr>
          <p:nvPr/>
        </p:nvSpPr>
        <p:spPr>
          <a:xfrm>
            <a:off x="5916168" y="6393180"/>
            <a:ext cx="9144000" cy="132588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de-DE" sz="1600" dirty="0"/>
              <a:t>Jens Lehmann, Tim </a:t>
            </a:r>
            <a:r>
              <a:rPr lang="de-DE" sz="1600" dirty="0" err="1"/>
              <a:t>Wolfsegger</a:t>
            </a:r>
            <a:endParaRPr lang="de-DE" sz="1600" dirty="0"/>
          </a:p>
        </p:txBody>
      </p:sp>
    </p:spTree>
    <p:extLst>
      <p:ext uri="{BB962C8B-B14F-4D97-AF65-F5344CB8AC3E}">
        <p14:creationId xmlns:p14="http://schemas.microsoft.com/office/powerpoint/2010/main" val="22278825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F2FB0B-15EC-453B-BC9B-69AD35DDCEA3}"/>
              </a:ext>
            </a:extLst>
          </p:cNvPr>
          <p:cNvSpPr>
            <a:spLocks noGrp="1"/>
          </p:cNvSpPr>
          <p:nvPr>
            <p:ph type="ctrTitle"/>
          </p:nvPr>
        </p:nvSpPr>
        <p:spPr>
          <a:xfrm>
            <a:off x="1524000" y="1981470"/>
            <a:ext cx="9144000" cy="2340864"/>
          </a:xfrm>
        </p:spPr>
        <p:txBody>
          <a:bodyPr rtlCol="0">
            <a:normAutofit/>
          </a:bodyPr>
          <a:lstStyle/>
          <a:p>
            <a:pPr rtl="0"/>
            <a:r>
              <a:rPr lang="de-DE" b="1" cap="all" spc="400" dirty="0">
                <a:solidFill>
                  <a:schemeClr val="bg1"/>
                </a:solidFill>
                <a:latin typeface="+mn-lt"/>
              </a:rPr>
              <a:t>DEMO OF OUR IMPLEMENTATION</a:t>
            </a:r>
            <a:endParaRPr lang="de-DE" dirty="0"/>
          </a:p>
        </p:txBody>
      </p:sp>
    </p:spTree>
    <p:extLst>
      <p:ext uri="{BB962C8B-B14F-4D97-AF65-F5344CB8AC3E}">
        <p14:creationId xmlns:p14="http://schemas.microsoft.com/office/powerpoint/2010/main" val="3869297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hing-cubes-visual">
            <a:hlinkClick r:id="" action="ppaction://media"/>
            <a:extLst>
              <a:ext uri="{FF2B5EF4-FFF2-40B4-BE49-F238E27FC236}">
                <a16:creationId xmlns:a16="http://schemas.microsoft.com/office/drawing/2014/main" id="{7BB11F72-A2A1-AE96-907D-57FCA75588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46485" y="1253331"/>
            <a:ext cx="7735715" cy="4351338"/>
          </a:xfrm>
          <a:noFill/>
        </p:spPr>
      </p:pic>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a:xfrm>
            <a:off x="8610600" y="6356350"/>
            <a:ext cx="2743200" cy="365125"/>
          </a:xfrm>
        </p:spPr>
        <p:txBody>
          <a:bodyPr anchor="ctr">
            <a:normAutofit/>
          </a:bodyPr>
          <a:lstStyle/>
          <a:p>
            <a:pPr rtl="0">
              <a:spcAft>
                <a:spcPts val="600"/>
              </a:spcAft>
            </a:pPr>
            <a:fld id="{D8DA9DAA-006C-4F4B-980E-E3DF019B24E2}" type="slidenum">
              <a:rPr lang="de-DE" noProof="0" smtClean="0"/>
              <a:pPr rtl="0">
                <a:spcAft>
                  <a:spcPts val="600"/>
                </a:spcAft>
              </a:pPr>
              <a:t>11</a:t>
            </a:fld>
            <a:endParaRPr lang="de-DE" noProof="0"/>
          </a:p>
        </p:txBody>
      </p:sp>
    </p:spTree>
    <p:extLst>
      <p:ext uri="{BB962C8B-B14F-4D97-AF65-F5344CB8AC3E}">
        <p14:creationId xmlns:p14="http://schemas.microsoft.com/office/powerpoint/2010/main" val="4182951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normAutofit/>
          </a:bodyPr>
          <a:lstStyle/>
          <a:p>
            <a:r>
              <a:rPr lang="de-DE" b="1" dirty="0">
                <a:solidFill>
                  <a:schemeClr val="tx1">
                    <a:lumMod val="75000"/>
                    <a:lumOff val="25000"/>
                  </a:schemeClr>
                </a:solidFill>
              </a:rPr>
              <a:t>Challenges</a:t>
            </a: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7772400" cy="4351338"/>
          </a:xfrm>
        </p:spPr>
        <p:txBody>
          <a:bodyPr>
            <a:noAutofit/>
          </a:bodyPr>
          <a:lstStyle/>
          <a:p>
            <a:pPr>
              <a:lnSpc>
                <a:spcPts val="2600"/>
              </a:lnSpc>
            </a:pPr>
            <a:r>
              <a:rPr lang="en-US" sz="2000" b="1" dirty="0">
                <a:solidFill>
                  <a:schemeClr val="tx1">
                    <a:lumMod val="75000"/>
                    <a:lumOff val="25000"/>
                  </a:schemeClr>
                </a:solidFill>
              </a:rPr>
              <a:t>Compute Shaders: </a:t>
            </a:r>
            <a:r>
              <a:rPr lang="en-US" sz="2000" dirty="0">
                <a:solidFill>
                  <a:schemeClr val="tx1">
                    <a:lumMod val="75000"/>
                    <a:lumOff val="25000"/>
                  </a:schemeClr>
                </a:solidFill>
              </a:rPr>
              <a:t>We had a hard time getting comfortable with using compute shaders. Especially since there are no real debugging possibilities. </a:t>
            </a:r>
          </a:p>
          <a:p>
            <a:pPr>
              <a:lnSpc>
                <a:spcPts val="2600"/>
              </a:lnSpc>
            </a:pPr>
            <a:r>
              <a:rPr lang="en-US" sz="2000" b="1" dirty="0">
                <a:solidFill>
                  <a:schemeClr val="tx1">
                    <a:lumMod val="75000"/>
                    <a:lumOff val="25000"/>
                  </a:schemeClr>
                </a:solidFill>
              </a:rPr>
              <a:t>Density Function: </a:t>
            </a:r>
            <a:r>
              <a:rPr lang="en-US" sz="2000" dirty="0">
                <a:solidFill>
                  <a:schemeClr val="tx1">
                    <a:lumMod val="75000"/>
                    <a:lumOff val="25000"/>
                  </a:schemeClr>
                </a:solidFill>
              </a:rPr>
              <a:t>We needed time to find out how the density function could be parameterized for good looking terrains</a:t>
            </a:r>
          </a:p>
          <a:p>
            <a:pPr>
              <a:lnSpc>
                <a:spcPts val="2600"/>
              </a:lnSpc>
            </a:pPr>
            <a:r>
              <a:rPr lang="en-US" sz="2000" b="1" dirty="0">
                <a:solidFill>
                  <a:schemeClr val="tx1">
                    <a:lumMod val="75000"/>
                    <a:lumOff val="25000"/>
                  </a:schemeClr>
                </a:solidFill>
              </a:rPr>
              <a:t>Performance: </a:t>
            </a:r>
            <a:r>
              <a:rPr lang="en-US" sz="2000" dirty="0">
                <a:solidFill>
                  <a:schemeClr val="tx1">
                    <a:lumMod val="75000"/>
                    <a:lumOff val="25000"/>
                  </a:schemeClr>
                </a:solidFill>
              </a:rPr>
              <a:t>Even after implementing the heavy lifting with Compute Shaders, we needed to do some tweaking to further improve the Terrain Generation (e. g. by implementing LOD)  </a:t>
            </a:r>
          </a:p>
          <a:p>
            <a:pPr>
              <a:lnSpc>
                <a:spcPts val="2600"/>
              </a:lnSpc>
            </a:pPr>
            <a:endParaRPr lang="en-US" sz="2000" dirty="0">
              <a:solidFill>
                <a:schemeClr val="tx1">
                  <a:lumMod val="75000"/>
                  <a:lumOff val="25000"/>
                </a:schemeClr>
              </a:solidFill>
            </a:endParaRPr>
          </a:p>
          <a:p>
            <a:pPr>
              <a:lnSpc>
                <a:spcPts val="2600"/>
              </a:lnSpc>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12</a:t>
            </a:fld>
            <a:endParaRPr lang="de-DE" noProof="0"/>
          </a:p>
        </p:txBody>
      </p:sp>
    </p:spTree>
    <p:extLst>
      <p:ext uri="{BB962C8B-B14F-4D97-AF65-F5344CB8AC3E}">
        <p14:creationId xmlns:p14="http://schemas.microsoft.com/office/powerpoint/2010/main" val="4137732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normAutofit/>
          </a:bodyPr>
          <a:lstStyle/>
          <a:p>
            <a:r>
              <a:rPr lang="de-DE" b="1" dirty="0" err="1">
                <a:solidFill>
                  <a:schemeClr val="tx1">
                    <a:lumMod val="75000"/>
                    <a:lumOff val="25000"/>
                  </a:schemeClr>
                </a:solidFill>
              </a:rPr>
              <a:t>Improvements</a:t>
            </a:r>
            <a:r>
              <a:rPr lang="de-DE" b="1" dirty="0">
                <a:solidFill>
                  <a:schemeClr val="tx1">
                    <a:lumMod val="75000"/>
                    <a:lumOff val="25000"/>
                  </a:schemeClr>
                </a:solidFill>
              </a:rPr>
              <a:t> in </a:t>
            </a:r>
            <a:r>
              <a:rPr lang="de-DE" b="1" dirty="0" err="1">
                <a:solidFill>
                  <a:schemeClr val="tx1">
                    <a:lumMod val="75000"/>
                    <a:lumOff val="25000"/>
                  </a:schemeClr>
                </a:solidFill>
              </a:rPr>
              <a:t>the</a:t>
            </a:r>
            <a:r>
              <a:rPr lang="de-DE" b="1" dirty="0">
                <a:solidFill>
                  <a:schemeClr val="tx1">
                    <a:lumMod val="75000"/>
                    <a:lumOff val="25000"/>
                  </a:schemeClr>
                </a:solidFill>
              </a:rPr>
              <a:t> </a:t>
            </a:r>
            <a:r>
              <a:rPr lang="de-DE" b="1" dirty="0" err="1">
                <a:solidFill>
                  <a:schemeClr val="tx1">
                    <a:lumMod val="75000"/>
                    <a:lumOff val="25000"/>
                  </a:schemeClr>
                </a:solidFill>
              </a:rPr>
              <a:t>future</a:t>
            </a:r>
            <a:endParaRPr lang="de-DE" b="1" dirty="0">
              <a:solidFill>
                <a:schemeClr val="tx1">
                  <a:lumMod val="75000"/>
                  <a:lumOff val="25000"/>
                </a:schemeClr>
              </a:solidFill>
            </a:endParaRP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7772400" cy="4351338"/>
          </a:xfrm>
        </p:spPr>
        <p:txBody>
          <a:bodyPr>
            <a:noAutofit/>
          </a:bodyPr>
          <a:lstStyle/>
          <a:p>
            <a:pPr>
              <a:lnSpc>
                <a:spcPts val="2600"/>
              </a:lnSpc>
            </a:pPr>
            <a:r>
              <a:rPr lang="en-US" sz="2000" dirty="0">
                <a:solidFill>
                  <a:schemeClr val="tx1">
                    <a:lumMod val="75000"/>
                    <a:lumOff val="25000"/>
                  </a:schemeClr>
                </a:solidFill>
              </a:rPr>
              <a:t>Improving </a:t>
            </a:r>
            <a:r>
              <a:rPr lang="en-US" sz="2000" b="1" dirty="0">
                <a:solidFill>
                  <a:schemeClr val="tx1">
                    <a:lumMod val="75000"/>
                    <a:lumOff val="25000"/>
                  </a:schemeClr>
                </a:solidFill>
              </a:rPr>
              <a:t>realism</a:t>
            </a:r>
          </a:p>
          <a:p>
            <a:pPr>
              <a:lnSpc>
                <a:spcPts val="2600"/>
              </a:lnSpc>
            </a:pPr>
            <a:r>
              <a:rPr lang="en-US" sz="2000" dirty="0">
                <a:solidFill>
                  <a:schemeClr val="tx1">
                    <a:lumMod val="75000"/>
                    <a:lumOff val="25000"/>
                  </a:schemeClr>
                </a:solidFill>
              </a:rPr>
              <a:t>Advanced </a:t>
            </a:r>
            <a:r>
              <a:rPr lang="en-US" sz="2000" b="1" dirty="0">
                <a:solidFill>
                  <a:schemeClr val="tx1">
                    <a:lumMod val="75000"/>
                    <a:lumOff val="25000"/>
                  </a:schemeClr>
                </a:solidFill>
              </a:rPr>
              <a:t>materials and textures </a:t>
            </a:r>
          </a:p>
          <a:p>
            <a:pPr>
              <a:lnSpc>
                <a:spcPts val="2600"/>
              </a:lnSpc>
            </a:pPr>
            <a:r>
              <a:rPr lang="en-US" sz="2000" dirty="0">
                <a:solidFill>
                  <a:schemeClr val="tx1">
                    <a:lumMod val="75000"/>
                    <a:lumOff val="25000"/>
                  </a:schemeClr>
                </a:solidFill>
              </a:rPr>
              <a:t>Further improve </a:t>
            </a:r>
            <a:r>
              <a:rPr lang="en-US" sz="2000" b="1" dirty="0">
                <a:solidFill>
                  <a:schemeClr val="tx1">
                    <a:lumMod val="75000"/>
                    <a:lumOff val="25000"/>
                  </a:schemeClr>
                </a:solidFill>
              </a:rPr>
              <a:t>Chunk Management and Performance</a:t>
            </a:r>
          </a:p>
          <a:p>
            <a:pPr>
              <a:lnSpc>
                <a:spcPts val="2600"/>
              </a:lnSpc>
            </a:pPr>
            <a:r>
              <a:rPr lang="en-US" sz="2000" dirty="0">
                <a:solidFill>
                  <a:schemeClr val="tx1">
                    <a:lumMod val="75000"/>
                    <a:lumOff val="25000"/>
                  </a:schemeClr>
                </a:solidFill>
              </a:rPr>
              <a:t>Dynamic Terrain</a:t>
            </a:r>
          </a:p>
          <a:p>
            <a:pPr>
              <a:lnSpc>
                <a:spcPts val="2600"/>
              </a:lnSpc>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13</a:t>
            </a:fld>
            <a:endParaRPr lang="de-DE" noProof="0"/>
          </a:p>
        </p:txBody>
      </p:sp>
    </p:spTree>
    <p:extLst>
      <p:ext uri="{BB962C8B-B14F-4D97-AF65-F5344CB8AC3E}">
        <p14:creationId xmlns:p14="http://schemas.microsoft.com/office/powerpoint/2010/main" val="4200673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F2FB0B-15EC-453B-BC9B-69AD35DDCEA3}"/>
              </a:ext>
            </a:extLst>
          </p:cNvPr>
          <p:cNvSpPr>
            <a:spLocks noGrp="1"/>
          </p:cNvSpPr>
          <p:nvPr>
            <p:ph type="ctrTitle"/>
          </p:nvPr>
        </p:nvSpPr>
        <p:spPr>
          <a:xfrm>
            <a:off x="1524000" y="1981470"/>
            <a:ext cx="9144000" cy="2340864"/>
          </a:xfrm>
        </p:spPr>
        <p:txBody>
          <a:bodyPr rtlCol="0">
            <a:normAutofit/>
          </a:bodyPr>
          <a:lstStyle/>
          <a:p>
            <a:pPr rtl="0"/>
            <a:r>
              <a:rPr lang="de-DE" b="1" cap="all" spc="400" dirty="0">
                <a:solidFill>
                  <a:schemeClr val="bg1"/>
                </a:solidFill>
                <a:latin typeface="+mn-lt"/>
              </a:rPr>
              <a:t>THANK </a:t>
            </a:r>
            <a:r>
              <a:rPr lang="de-DE" b="1" cap="all" spc="400" dirty="0" err="1">
                <a:solidFill>
                  <a:schemeClr val="bg1"/>
                </a:solidFill>
                <a:latin typeface="+mn-lt"/>
              </a:rPr>
              <a:t>You</a:t>
            </a:r>
            <a:r>
              <a:rPr lang="de-DE" b="1" cap="all" spc="400" dirty="0">
                <a:solidFill>
                  <a:schemeClr val="bg1"/>
                </a:solidFill>
                <a:latin typeface="+mn-lt"/>
              </a:rPr>
              <a:t> </a:t>
            </a:r>
            <a:r>
              <a:rPr lang="de-DE" b="1" cap="all" spc="400" dirty="0" err="1">
                <a:solidFill>
                  <a:schemeClr val="bg1"/>
                </a:solidFill>
                <a:latin typeface="+mn-lt"/>
              </a:rPr>
              <a:t>for</a:t>
            </a:r>
            <a:r>
              <a:rPr lang="de-DE" b="1" cap="all" spc="400" dirty="0">
                <a:solidFill>
                  <a:schemeClr val="bg1"/>
                </a:solidFill>
                <a:latin typeface="+mn-lt"/>
              </a:rPr>
              <a:t> </a:t>
            </a:r>
            <a:r>
              <a:rPr lang="de-DE" b="1" cap="all" spc="400" dirty="0" err="1">
                <a:solidFill>
                  <a:schemeClr val="bg1"/>
                </a:solidFill>
                <a:latin typeface="+mn-lt"/>
              </a:rPr>
              <a:t>your</a:t>
            </a:r>
            <a:r>
              <a:rPr lang="de-DE" b="1" cap="all" spc="400" dirty="0">
                <a:solidFill>
                  <a:schemeClr val="bg1"/>
                </a:solidFill>
                <a:latin typeface="+mn-lt"/>
              </a:rPr>
              <a:t> Attention</a:t>
            </a:r>
            <a:endParaRPr lang="de-DE" dirty="0"/>
          </a:p>
        </p:txBody>
      </p:sp>
    </p:spTree>
    <p:extLst>
      <p:ext uri="{BB962C8B-B14F-4D97-AF65-F5344CB8AC3E}">
        <p14:creationId xmlns:p14="http://schemas.microsoft.com/office/powerpoint/2010/main" val="4068157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normAutofit/>
          </a:bodyPr>
          <a:lstStyle/>
          <a:p>
            <a:r>
              <a:rPr lang="de-DE" b="1" dirty="0">
                <a:solidFill>
                  <a:schemeClr val="tx1">
                    <a:lumMod val="75000"/>
                    <a:lumOff val="25000"/>
                  </a:schemeClr>
                </a:solidFill>
              </a:rPr>
              <a:t>Sources</a:t>
            </a: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10044952" cy="4351338"/>
          </a:xfrm>
        </p:spPr>
        <p:txBody>
          <a:bodyPr>
            <a:noAutofit/>
          </a:bodyPr>
          <a:lstStyle/>
          <a:p>
            <a:pPr marL="0" indent="0">
              <a:lnSpc>
                <a:spcPts val="2600"/>
              </a:lnSpc>
              <a:buNone/>
            </a:pPr>
            <a:r>
              <a:rPr lang="de-DE" sz="1800" b="0" i="0" dirty="0" err="1">
                <a:solidFill>
                  <a:schemeClr val="tx1">
                    <a:lumMod val="85000"/>
                    <a:lumOff val="15000"/>
                  </a:schemeClr>
                </a:solidFill>
                <a:effectLst/>
                <a:latin typeface="Söhne"/>
              </a:rPr>
              <a:t>Geiss</a:t>
            </a:r>
            <a:r>
              <a:rPr lang="de-DE" sz="1800" b="0" i="0" dirty="0">
                <a:solidFill>
                  <a:schemeClr val="tx1">
                    <a:lumMod val="85000"/>
                    <a:lumOff val="15000"/>
                  </a:schemeClr>
                </a:solidFill>
                <a:effectLst/>
                <a:latin typeface="Söhne"/>
              </a:rPr>
              <a:t>, R. (2007). Generating </a:t>
            </a:r>
            <a:r>
              <a:rPr lang="de-DE" sz="1800" b="0" i="0" dirty="0" err="1">
                <a:solidFill>
                  <a:schemeClr val="tx1">
                    <a:lumMod val="85000"/>
                    <a:lumOff val="15000"/>
                  </a:schemeClr>
                </a:solidFill>
                <a:effectLst/>
                <a:latin typeface="Söhne"/>
              </a:rPr>
              <a:t>complex</a:t>
            </a:r>
            <a:r>
              <a:rPr lang="de-DE" sz="1800" b="0" i="0" dirty="0">
                <a:solidFill>
                  <a:schemeClr val="tx1">
                    <a:lumMod val="85000"/>
                    <a:lumOff val="15000"/>
                  </a:schemeClr>
                </a:solidFill>
                <a:effectLst/>
                <a:latin typeface="Söhne"/>
              </a:rPr>
              <a:t> </a:t>
            </a:r>
            <a:r>
              <a:rPr lang="de-DE" sz="1800" b="0" i="0" dirty="0" err="1">
                <a:solidFill>
                  <a:schemeClr val="tx1">
                    <a:lumMod val="85000"/>
                    <a:lumOff val="15000"/>
                  </a:schemeClr>
                </a:solidFill>
                <a:effectLst/>
                <a:latin typeface="Söhne"/>
              </a:rPr>
              <a:t>procedural</a:t>
            </a:r>
            <a:r>
              <a:rPr lang="de-DE" sz="1800" b="0" i="0" dirty="0">
                <a:solidFill>
                  <a:schemeClr val="tx1">
                    <a:lumMod val="85000"/>
                    <a:lumOff val="15000"/>
                  </a:schemeClr>
                </a:solidFill>
                <a:effectLst/>
                <a:latin typeface="Söhne"/>
              </a:rPr>
              <a:t> </a:t>
            </a:r>
            <a:r>
              <a:rPr lang="de-DE" sz="1800" b="0" i="0" dirty="0" err="1">
                <a:solidFill>
                  <a:schemeClr val="tx1">
                    <a:lumMod val="85000"/>
                    <a:lumOff val="15000"/>
                  </a:schemeClr>
                </a:solidFill>
                <a:effectLst/>
                <a:latin typeface="Söhne"/>
              </a:rPr>
              <a:t>terrains</a:t>
            </a:r>
            <a:r>
              <a:rPr lang="de-DE" sz="1800" b="0" i="0" dirty="0">
                <a:solidFill>
                  <a:schemeClr val="tx1">
                    <a:lumMod val="85000"/>
                    <a:lumOff val="15000"/>
                  </a:schemeClr>
                </a:solidFill>
                <a:effectLst/>
                <a:latin typeface="Söhne"/>
              </a:rPr>
              <a:t> </a:t>
            </a:r>
            <a:r>
              <a:rPr lang="de-DE" sz="1800" b="0" i="0" dirty="0" err="1">
                <a:solidFill>
                  <a:schemeClr val="tx1">
                    <a:lumMod val="85000"/>
                    <a:lumOff val="15000"/>
                  </a:schemeClr>
                </a:solidFill>
                <a:effectLst/>
                <a:latin typeface="Söhne"/>
              </a:rPr>
              <a:t>using</a:t>
            </a:r>
            <a:r>
              <a:rPr lang="de-DE" sz="1800" b="0" i="0" dirty="0">
                <a:solidFill>
                  <a:schemeClr val="tx1">
                    <a:lumMod val="85000"/>
                    <a:lumOff val="15000"/>
                  </a:schemeClr>
                </a:solidFill>
                <a:effectLst/>
                <a:latin typeface="Söhne"/>
              </a:rPr>
              <a:t> </a:t>
            </a:r>
            <a:r>
              <a:rPr lang="de-DE" sz="1800" b="0" i="0" dirty="0" err="1">
                <a:solidFill>
                  <a:schemeClr val="tx1">
                    <a:lumMod val="85000"/>
                    <a:lumOff val="15000"/>
                  </a:schemeClr>
                </a:solidFill>
                <a:effectLst/>
                <a:latin typeface="Söhne"/>
              </a:rPr>
              <a:t>the</a:t>
            </a:r>
            <a:r>
              <a:rPr lang="de-DE" sz="1800" b="0" i="0" dirty="0">
                <a:solidFill>
                  <a:schemeClr val="tx1">
                    <a:lumMod val="85000"/>
                    <a:lumOff val="15000"/>
                  </a:schemeClr>
                </a:solidFill>
                <a:effectLst/>
                <a:latin typeface="Söhne"/>
              </a:rPr>
              <a:t> GPU. GPU </a:t>
            </a:r>
            <a:r>
              <a:rPr lang="de-DE" sz="1800" b="0" i="0" dirty="0" err="1">
                <a:solidFill>
                  <a:schemeClr val="tx1">
                    <a:lumMod val="85000"/>
                    <a:lumOff val="15000"/>
                  </a:schemeClr>
                </a:solidFill>
                <a:effectLst/>
                <a:latin typeface="Söhne"/>
              </a:rPr>
              <a:t>Gems</a:t>
            </a:r>
            <a:r>
              <a:rPr lang="de-DE" sz="1800" b="0" i="0" dirty="0">
                <a:solidFill>
                  <a:schemeClr val="tx1">
                    <a:lumMod val="85000"/>
                    <a:lumOff val="15000"/>
                  </a:schemeClr>
                </a:solidFill>
                <a:effectLst/>
                <a:latin typeface="Söhne"/>
              </a:rPr>
              <a:t> 3. Pearson Education. Chapter 1, pp. 7-37.</a:t>
            </a:r>
          </a:p>
          <a:p>
            <a:pPr marL="0" indent="0">
              <a:lnSpc>
                <a:spcPts val="2600"/>
              </a:lnSpc>
              <a:buNone/>
            </a:pPr>
            <a:r>
              <a:rPr lang="de-DE" sz="1800" dirty="0" err="1">
                <a:effectLst/>
                <a:latin typeface="Times New Roman" panose="02020603050405020304" pitchFamily="18" charset="0"/>
              </a:rPr>
              <a:t>Lorensen</a:t>
            </a:r>
            <a:r>
              <a:rPr lang="de-DE" sz="1800" dirty="0">
                <a:effectLst/>
                <a:latin typeface="Times New Roman" panose="02020603050405020304" pitchFamily="18" charset="0"/>
              </a:rPr>
              <a:t>, W. E. &amp; </a:t>
            </a:r>
            <a:r>
              <a:rPr lang="de-DE" sz="1800" dirty="0" err="1">
                <a:effectLst/>
                <a:latin typeface="Times New Roman" panose="02020603050405020304" pitchFamily="18" charset="0"/>
              </a:rPr>
              <a:t>Cline</a:t>
            </a:r>
            <a:r>
              <a:rPr lang="de-DE" sz="1800" dirty="0">
                <a:effectLst/>
                <a:latin typeface="Times New Roman" panose="02020603050405020304" pitchFamily="18" charset="0"/>
              </a:rPr>
              <a:t>, H. E. (1987). Marching </a:t>
            </a:r>
            <a:r>
              <a:rPr lang="de-DE" sz="1800" dirty="0" err="1">
                <a:effectLst/>
                <a:latin typeface="Times New Roman" panose="02020603050405020304" pitchFamily="18" charset="0"/>
              </a:rPr>
              <a:t>cubes</a:t>
            </a:r>
            <a:r>
              <a:rPr lang="de-DE" sz="1800" dirty="0">
                <a:effectLst/>
                <a:latin typeface="Times New Roman" panose="02020603050405020304" pitchFamily="18" charset="0"/>
              </a:rPr>
              <a:t>: A high </a:t>
            </a:r>
            <a:r>
              <a:rPr lang="de-DE" sz="1800" dirty="0" err="1">
                <a:effectLst/>
                <a:latin typeface="Times New Roman" panose="02020603050405020304" pitchFamily="18" charset="0"/>
              </a:rPr>
              <a:t>resolution</a:t>
            </a:r>
            <a:r>
              <a:rPr lang="de-DE" sz="1800" dirty="0">
                <a:effectLst/>
                <a:latin typeface="Times New Roman" panose="02020603050405020304" pitchFamily="18" charset="0"/>
              </a:rPr>
              <a:t> 3D </a:t>
            </a:r>
            <a:r>
              <a:rPr lang="de-DE" sz="1800" dirty="0" err="1">
                <a:effectLst/>
                <a:latin typeface="Times New Roman" panose="02020603050405020304" pitchFamily="18" charset="0"/>
              </a:rPr>
              <a:t>surface</a:t>
            </a:r>
            <a:r>
              <a:rPr lang="de-DE" sz="1800" dirty="0">
                <a:effectLst/>
                <a:latin typeface="Times New Roman" panose="02020603050405020304" pitchFamily="18" charset="0"/>
              </a:rPr>
              <a:t> </a:t>
            </a:r>
            <a:r>
              <a:rPr lang="de-DE" sz="1800" dirty="0" err="1">
                <a:effectLst/>
                <a:latin typeface="Times New Roman" panose="02020603050405020304" pitchFamily="18" charset="0"/>
              </a:rPr>
              <a:t>construction</a:t>
            </a:r>
            <a:r>
              <a:rPr lang="de-DE" sz="1800" dirty="0">
                <a:effectLst/>
                <a:latin typeface="Times New Roman" panose="02020603050405020304" pitchFamily="18" charset="0"/>
              </a:rPr>
              <a:t> </a:t>
            </a:r>
            <a:r>
              <a:rPr lang="de-DE" sz="1800" dirty="0" err="1">
                <a:effectLst/>
                <a:latin typeface="Times New Roman" panose="02020603050405020304" pitchFamily="18" charset="0"/>
              </a:rPr>
              <a:t>algorithm</a:t>
            </a:r>
            <a:r>
              <a:rPr lang="de-DE" sz="1800" dirty="0">
                <a:effectLst/>
                <a:latin typeface="Times New Roman" panose="02020603050405020304" pitchFamily="18" charset="0"/>
              </a:rPr>
              <a:t>. </a:t>
            </a:r>
            <a:r>
              <a:rPr lang="de-DE" sz="1800" i="1" dirty="0">
                <a:effectLst/>
                <a:latin typeface="Times New Roman" panose="02020603050405020304" pitchFamily="18" charset="0"/>
              </a:rPr>
              <a:t>Proceedings </a:t>
            </a:r>
            <a:r>
              <a:rPr lang="de-DE" sz="1800" i="1" dirty="0" err="1">
                <a:effectLst/>
                <a:latin typeface="Times New Roman" panose="02020603050405020304" pitchFamily="18" charset="0"/>
              </a:rPr>
              <a:t>of</a:t>
            </a:r>
            <a:r>
              <a:rPr lang="de-DE" sz="1800" i="1" dirty="0">
                <a:effectLst/>
                <a:latin typeface="Times New Roman" panose="02020603050405020304" pitchFamily="18" charset="0"/>
              </a:rPr>
              <a:t> </a:t>
            </a:r>
            <a:r>
              <a:rPr lang="de-DE" sz="1800" i="1" dirty="0" err="1">
                <a:effectLst/>
                <a:latin typeface="Times New Roman" panose="02020603050405020304" pitchFamily="18" charset="0"/>
              </a:rPr>
              <a:t>the</a:t>
            </a:r>
            <a:r>
              <a:rPr lang="de-DE" sz="1800" i="1" dirty="0">
                <a:effectLst/>
                <a:latin typeface="Times New Roman" panose="02020603050405020304" pitchFamily="18" charset="0"/>
              </a:rPr>
              <a:t> 14th annual </a:t>
            </a:r>
            <a:r>
              <a:rPr lang="de-DE" sz="1800" i="1" dirty="0" err="1">
                <a:effectLst/>
                <a:latin typeface="Times New Roman" panose="02020603050405020304" pitchFamily="18" charset="0"/>
              </a:rPr>
              <a:t>conference</a:t>
            </a:r>
            <a:r>
              <a:rPr lang="de-DE" sz="1800" i="1" dirty="0">
                <a:effectLst/>
                <a:latin typeface="Times New Roman" panose="02020603050405020304" pitchFamily="18" charset="0"/>
              </a:rPr>
              <a:t> on Computer </a:t>
            </a:r>
            <a:r>
              <a:rPr lang="de-DE" sz="1800" i="1" dirty="0" err="1">
                <a:effectLst/>
                <a:latin typeface="Times New Roman" panose="02020603050405020304" pitchFamily="18" charset="0"/>
              </a:rPr>
              <a:t>graphics</a:t>
            </a:r>
            <a:r>
              <a:rPr lang="de-DE" sz="1800" i="1" dirty="0">
                <a:effectLst/>
                <a:latin typeface="Times New Roman" panose="02020603050405020304" pitchFamily="18" charset="0"/>
              </a:rPr>
              <a:t> and </a:t>
            </a:r>
            <a:r>
              <a:rPr lang="de-DE" sz="1800" i="1" dirty="0" err="1">
                <a:effectLst/>
                <a:latin typeface="Times New Roman" panose="02020603050405020304" pitchFamily="18" charset="0"/>
              </a:rPr>
              <a:t>interactive</a:t>
            </a:r>
            <a:r>
              <a:rPr lang="de-DE" sz="1800" i="1" dirty="0">
                <a:effectLst/>
                <a:latin typeface="Times New Roman" panose="02020603050405020304" pitchFamily="18" charset="0"/>
              </a:rPr>
              <a:t> </a:t>
            </a:r>
            <a:r>
              <a:rPr lang="de-DE" sz="1800" i="1" dirty="0" err="1">
                <a:effectLst/>
                <a:latin typeface="Times New Roman" panose="02020603050405020304" pitchFamily="18" charset="0"/>
              </a:rPr>
              <a:t>techniques</a:t>
            </a:r>
            <a:r>
              <a:rPr lang="de-DE" sz="1800" i="1" dirty="0">
                <a:effectLst/>
                <a:latin typeface="Times New Roman" panose="02020603050405020304" pitchFamily="18" charset="0"/>
              </a:rPr>
              <a:t>  - SIGGRAPH ’87</a:t>
            </a:r>
            <a:r>
              <a:rPr lang="de-DE" sz="1800" dirty="0">
                <a:effectLst/>
                <a:latin typeface="Times New Roman" panose="02020603050405020304" pitchFamily="18" charset="0"/>
              </a:rPr>
              <a:t>. https://</a:t>
            </a:r>
            <a:r>
              <a:rPr lang="de-DE" sz="1800" dirty="0" err="1">
                <a:effectLst/>
                <a:latin typeface="Times New Roman" panose="02020603050405020304" pitchFamily="18" charset="0"/>
              </a:rPr>
              <a:t>doi.org</a:t>
            </a:r>
            <a:r>
              <a:rPr lang="de-DE" sz="1800" dirty="0">
                <a:effectLst/>
                <a:latin typeface="Times New Roman" panose="02020603050405020304" pitchFamily="18" charset="0"/>
              </a:rPr>
              <a:t>/10.1145/37401.37422</a:t>
            </a:r>
          </a:p>
          <a:p>
            <a:pPr marL="0" indent="0">
              <a:lnSpc>
                <a:spcPts val="2600"/>
              </a:lnSpc>
              <a:buNone/>
            </a:pPr>
            <a:endParaRPr lang="en-US" sz="1800" b="0" i="0" dirty="0">
              <a:solidFill>
                <a:schemeClr val="tx1">
                  <a:lumMod val="85000"/>
                  <a:lumOff val="15000"/>
                </a:schemeClr>
              </a:solidFill>
              <a:effectLst/>
              <a:latin typeface="Söhne"/>
            </a:endParaRPr>
          </a:p>
          <a:p>
            <a:pPr marL="0" indent="0">
              <a:lnSpc>
                <a:spcPts val="2600"/>
              </a:lnSpc>
              <a:buNone/>
            </a:pPr>
            <a:endParaRPr lang="de-DE" sz="1800" b="0" i="0" dirty="0">
              <a:solidFill>
                <a:schemeClr val="tx1">
                  <a:lumMod val="85000"/>
                  <a:lumOff val="15000"/>
                </a:schemeClr>
              </a:solidFill>
              <a:effectLst/>
              <a:latin typeface="Söhne"/>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15</a:t>
            </a:fld>
            <a:endParaRPr lang="de-DE" noProof="0"/>
          </a:p>
        </p:txBody>
      </p:sp>
    </p:spTree>
    <p:extLst>
      <p:ext uri="{BB962C8B-B14F-4D97-AF65-F5344CB8AC3E}">
        <p14:creationId xmlns:p14="http://schemas.microsoft.com/office/powerpoint/2010/main" val="2528102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a:solidFill>
                  <a:schemeClr val="tx1">
                    <a:lumMod val="75000"/>
                    <a:lumOff val="25000"/>
                  </a:schemeClr>
                </a:solidFill>
              </a:rPr>
              <a:t>Problem</a:t>
            </a: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7772400" cy="4351338"/>
          </a:xfrm>
        </p:spPr>
        <p:txBody>
          <a:bodyPr>
            <a:noAutofit/>
          </a:bodyPr>
          <a:lstStyle/>
          <a:p>
            <a:pPr>
              <a:lnSpc>
                <a:spcPts val="2600"/>
              </a:lnSpc>
            </a:pPr>
            <a:r>
              <a:rPr lang="en-US" sz="2000" dirty="0">
                <a:solidFill>
                  <a:schemeClr val="tx1">
                    <a:lumMod val="75000"/>
                    <a:lumOff val="25000"/>
                  </a:schemeClr>
                </a:solidFill>
              </a:rPr>
              <a:t>Generating 3D terrains has been a challenge in the field of computer graphics and video game development for years</a:t>
            </a:r>
          </a:p>
          <a:p>
            <a:pPr>
              <a:lnSpc>
                <a:spcPts val="2600"/>
              </a:lnSpc>
            </a:pPr>
            <a:r>
              <a:rPr lang="en-US" sz="2000" dirty="0">
                <a:solidFill>
                  <a:schemeClr val="tx1">
                    <a:lumMod val="75000"/>
                    <a:lumOff val="25000"/>
                  </a:schemeClr>
                </a:solidFill>
              </a:rPr>
              <a:t>With the increasing demand for realistic and immersive 3D experiences, there is a need for automated procedural solutions that can generate </a:t>
            </a:r>
            <a:r>
              <a:rPr lang="en-US" sz="2000" b="1" dirty="0">
                <a:solidFill>
                  <a:schemeClr val="tx1">
                    <a:lumMod val="75000"/>
                    <a:lumOff val="25000"/>
                  </a:schemeClr>
                </a:solidFill>
              </a:rPr>
              <a:t>high-quality terrain models efficiently </a:t>
            </a:r>
          </a:p>
          <a:p>
            <a:pPr>
              <a:lnSpc>
                <a:spcPts val="2600"/>
              </a:lnSpc>
            </a:pPr>
            <a:r>
              <a:rPr lang="en-US" sz="2000" dirty="0">
                <a:solidFill>
                  <a:schemeClr val="tx1">
                    <a:lumMod val="75000"/>
                    <a:lumOff val="25000"/>
                  </a:schemeClr>
                </a:solidFill>
              </a:rPr>
              <a:t>„Traditionally procedural terrains have been limited to height fields that are generated by the CPU and rendered by the GPU. However, the serial processing architecture of the CPU is not suited to generating complex terrains which is a highly parallel task“ </a:t>
            </a:r>
            <a:r>
              <a:rPr lang="en-US" sz="1200" dirty="0">
                <a:solidFill>
                  <a:schemeClr val="tx1">
                    <a:lumMod val="50000"/>
                    <a:lumOff val="50000"/>
                  </a:schemeClr>
                </a:solidFill>
              </a:rPr>
              <a:t>(Geiss, 2007)</a:t>
            </a:r>
          </a:p>
          <a:p>
            <a:pPr marL="0" indent="0">
              <a:lnSpc>
                <a:spcPts val="2600"/>
              </a:lnSpc>
              <a:buNone/>
            </a:pPr>
            <a:endParaRPr lang="en-US" sz="2000" dirty="0">
              <a:solidFill>
                <a:schemeClr val="tx1">
                  <a:lumMod val="75000"/>
                  <a:lumOff val="25000"/>
                </a:schemeClr>
              </a:solidFill>
            </a:endParaRPr>
          </a:p>
          <a:p>
            <a:pPr marL="0" indent="0">
              <a:lnSpc>
                <a:spcPts val="2600"/>
              </a:lnSpc>
              <a:buNone/>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2</a:t>
            </a:fld>
            <a:endParaRPr lang="de-DE" noProof="0"/>
          </a:p>
        </p:txBody>
      </p:sp>
    </p:spTree>
    <p:extLst>
      <p:ext uri="{BB962C8B-B14F-4D97-AF65-F5344CB8AC3E}">
        <p14:creationId xmlns:p14="http://schemas.microsoft.com/office/powerpoint/2010/main" val="3752345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a:solidFill>
                  <a:schemeClr val="tx1">
                    <a:lumMod val="75000"/>
                    <a:lumOff val="25000"/>
                  </a:schemeClr>
                </a:solidFill>
              </a:rPr>
              <a:t>Marching Cubes </a:t>
            </a:r>
            <a:r>
              <a:rPr lang="de-DE" b="1" dirty="0" err="1">
                <a:solidFill>
                  <a:schemeClr val="tx1">
                    <a:lumMod val="75000"/>
                    <a:lumOff val="25000"/>
                  </a:schemeClr>
                </a:solidFill>
              </a:rPr>
              <a:t>Algorithm</a:t>
            </a:r>
            <a:endParaRPr lang="de-DE" b="1" dirty="0">
              <a:solidFill>
                <a:schemeClr val="tx1">
                  <a:lumMod val="75000"/>
                  <a:lumOff val="25000"/>
                </a:schemeClr>
              </a:solidFill>
            </a:endParaRP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7772400" cy="4351338"/>
          </a:xfrm>
        </p:spPr>
        <p:txBody>
          <a:bodyPr>
            <a:noAutofit/>
          </a:bodyPr>
          <a:lstStyle/>
          <a:p>
            <a:pPr>
              <a:lnSpc>
                <a:spcPts val="2600"/>
              </a:lnSpc>
            </a:pPr>
            <a:r>
              <a:rPr lang="en-US" sz="2000" dirty="0">
                <a:solidFill>
                  <a:schemeClr val="tx1">
                    <a:lumMod val="75000"/>
                    <a:lumOff val="25000"/>
                  </a:schemeClr>
                </a:solidFill>
              </a:rPr>
              <a:t>Paper introduced by William E. </a:t>
            </a:r>
            <a:r>
              <a:rPr lang="en-US" sz="2000" dirty="0" err="1">
                <a:solidFill>
                  <a:schemeClr val="tx1">
                    <a:lumMod val="75000"/>
                    <a:lumOff val="25000"/>
                  </a:schemeClr>
                </a:solidFill>
              </a:rPr>
              <a:t>Lorensen</a:t>
            </a:r>
            <a:r>
              <a:rPr lang="en-US" sz="2000" dirty="0">
                <a:solidFill>
                  <a:schemeClr val="tx1">
                    <a:lumMod val="75000"/>
                    <a:lumOff val="25000"/>
                  </a:schemeClr>
                </a:solidFill>
              </a:rPr>
              <a:t> and Harvey E. Cline in 1987 (Marching Cubes: a high resolution surface construction algorithm)</a:t>
            </a:r>
          </a:p>
          <a:p>
            <a:pPr>
              <a:lnSpc>
                <a:spcPts val="2600"/>
              </a:lnSpc>
            </a:pPr>
            <a:r>
              <a:rPr lang="en-US" sz="2000" b="1" dirty="0">
                <a:solidFill>
                  <a:schemeClr val="tx1">
                    <a:lumMod val="75000"/>
                    <a:lumOff val="25000"/>
                  </a:schemeClr>
                </a:solidFill>
              </a:rPr>
              <a:t>Idea: </a:t>
            </a:r>
            <a:r>
              <a:rPr lang="en-US" sz="2000" dirty="0">
                <a:solidFill>
                  <a:schemeClr val="tx1">
                    <a:lumMod val="75000"/>
                    <a:lumOff val="25000"/>
                  </a:schemeClr>
                </a:solidFill>
              </a:rPr>
              <a:t>dividing a 3D space into a grid of smaller cubes and then marching from one cube to the next, determining how the surface of the object intersects each cube. </a:t>
            </a:r>
            <a:r>
              <a:rPr lang="en-US" sz="1200" dirty="0">
                <a:solidFill>
                  <a:schemeClr val="tx1">
                    <a:lumMod val="50000"/>
                    <a:lumOff val="50000"/>
                  </a:schemeClr>
                </a:solidFill>
              </a:rPr>
              <a:t>(</a:t>
            </a:r>
            <a:r>
              <a:rPr lang="en-US" sz="1200" dirty="0" err="1">
                <a:solidFill>
                  <a:schemeClr val="tx1">
                    <a:lumMod val="50000"/>
                    <a:lumOff val="50000"/>
                  </a:schemeClr>
                </a:solidFill>
              </a:rPr>
              <a:t>Lorensen</a:t>
            </a:r>
            <a:r>
              <a:rPr lang="en-US" sz="1200" dirty="0">
                <a:solidFill>
                  <a:schemeClr val="tx1">
                    <a:lumMod val="50000"/>
                    <a:lumOff val="50000"/>
                  </a:schemeClr>
                </a:solidFill>
              </a:rPr>
              <a:t> &amp; Cline, 1987)</a:t>
            </a:r>
          </a:p>
          <a:p>
            <a:pPr>
              <a:lnSpc>
                <a:spcPts val="2600"/>
              </a:lnSpc>
            </a:pPr>
            <a:endParaRPr lang="en-US" sz="2000" dirty="0">
              <a:solidFill>
                <a:schemeClr val="tx1">
                  <a:lumMod val="75000"/>
                  <a:lumOff val="25000"/>
                </a:schemeClr>
              </a:solidFill>
            </a:endParaRPr>
          </a:p>
          <a:p>
            <a:pPr>
              <a:lnSpc>
                <a:spcPts val="2600"/>
              </a:lnSpc>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3</a:t>
            </a:fld>
            <a:endParaRPr lang="de-DE" noProof="0"/>
          </a:p>
        </p:txBody>
      </p:sp>
    </p:spTree>
    <p:extLst>
      <p:ext uri="{BB962C8B-B14F-4D97-AF65-F5344CB8AC3E}">
        <p14:creationId xmlns:p14="http://schemas.microsoft.com/office/powerpoint/2010/main" val="1227620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err="1">
                <a:solidFill>
                  <a:schemeClr val="tx1">
                    <a:lumMod val="75000"/>
                    <a:lumOff val="25000"/>
                  </a:schemeClr>
                </a:solidFill>
              </a:rPr>
              <a:t>How</a:t>
            </a:r>
            <a:r>
              <a:rPr lang="de-DE" b="1" dirty="0">
                <a:solidFill>
                  <a:schemeClr val="tx1">
                    <a:lumMod val="75000"/>
                    <a:lumOff val="25000"/>
                  </a:schemeClr>
                </a:solidFill>
              </a:rPr>
              <a:t> </a:t>
            </a:r>
            <a:r>
              <a:rPr lang="de-DE" b="1" dirty="0" err="1">
                <a:solidFill>
                  <a:schemeClr val="tx1">
                    <a:lumMod val="75000"/>
                    <a:lumOff val="25000"/>
                  </a:schemeClr>
                </a:solidFill>
              </a:rPr>
              <a:t>did</a:t>
            </a:r>
            <a:r>
              <a:rPr lang="de-DE" b="1" dirty="0">
                <a:solidFill>
                  <a:schemeClr val="tx1">
                    <a:lumMod val="75000"/>
                    <a:lumOff val="25000"/>
                  </a:schemeClr>
                </a:solidFill>
              </a:rPr>
              <a:t> </a:t>
            </a:r>
            <a:r>
              <a:rPr lang="de-DE" b="1" dirty="0" err="1">
                <a:solidFill>
                  <a:schemeClr val="tx1">
                    <a:lumMod val="75000"/>
                    <a:lumOff val="25000"/>
                  </a:schemeClr>
                </a:solidFill>
              </a:rPr>
              <a:t>we</a:t>
            </a:r>
            <a:r>
              <a:rPr lang="de-DE" b="1" dirty="0">
                <a:solidFill>
                  <a:schemeClr val="tx1">
                    <a:lumMod val="75000"/>
                    <a:lumOff val="25000"/>
                  </a:schemeClr>
                </a:solidFill>
              </a:rPr>
              <a:t> </a:t>
            </a:r>
            <a:r>
              <a:rPr lang="de-DE" b="1" dirty="0" err="1">
                <a:solidFill>
                  <a:schemeClr val="tx1">
                    <a:lumMod val="75000"/>
                    <a:lumOff val="25000"/>
                  </a:schemeClr>
                </a:solidFill>
              </a:rPr>
              <a:t>get</a:t>
            </a:r>
            <a:r>
              <a:rPr lang="de-DE" b="1" dirty="0">
                <a:solidFill>
                  <a:schemeClr val="tx1">
                    <a:lumMod val="75000"/>
                    <a:lumOff val="25000"/>
                  </a:schemeClr>
                </a:solidFill>
              </a:rPr>
              <a:t> </a:t>
            </a:r>
            <a:r>
              <a:rPr lang="de-DE" b="1" dirty="0" err="1">
                <a:solidFill>
                  <a:schemeClr val="tx1">
                    <a:lumMod val="75000"/>
                    <a:lumOff val="25000"/>
                  </a:schemeClr>
                </a:solidFill>
              </a:rPr>
              <a:t>the</a:t>
            </a:r>
            <a:r>
              <a:rPr lang="de-DE" b="1" dirty="0">
                <a:solidFill>
                  <a:schemeClr val="tx1">
                    <a:lumMod val="75000"/>
                    <a:lumOff val="25000"/>
                  </a:schemeClr>
                </a:solidFill>
              </a:rPr>
              <a:t> </a:t>
            </a:r>
            <a:r>
              <a:rPr lang="de-DE" b="1" dirty="0" err="1">
                <a:solidFill>
                  <a:schemeClr val="tx1">
                    <a:lumMod val="75000"/>
                    <a:lumOff val="25000"/>
                  </a:schemeClr>
                </a:solidFill>
              </a:rPr>
              <a:t>idea</a:t>
            </a:r>
            <a:r>
              <a:rPr lang="de-DE" b="1" dirty="0">
                <a:solidFill>
                  <a:schemeClr val="tx1">
                    <a:lumMod val="75000"/>
                    <a:lumOff val="25000"/>
                  </a:schemeClr>
                </a:solidFill>
              </a:rPr>
              <a:t>?</a:t>
            </a: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4</a:t>
            </a:fld>
            <a:endParaRPr lang="de-DE" noProof="0"/>
          </a:p>
        </p:txBody>
      </p:sp>
      <p:pic>
        <p:nvPicPr>
          <p:cNvPr id="6" name="Grafik 5" descr="Ein Bild, das Text, Gruppe enthält.&#10;&#10;Automatisch generierte Beschreibung">
            <a:extLst>
              <a:ext uri="{FF2B5EF4-FFF2-40B4-BE49-F238E27FC236}">
                <a16:creationId xmlns:a16="http://schemas.microsoft.com/office/drawing/2014/main" id="{DE7C427C-394A-04B4-5D80-EE8C2057494A}"/>
              </a:ext>
            </a:extLst>
          </p:cNvPr>
          <p:cNvPicPr>
            <a:picLocks noChangeAspect="1"/>
          </p:cNvPicPr>
          <p:nvPr/>
        </p:nvPicPr>
        <p:blipFill>
          <a:blip r:embed="rId2"/>
          <a:stretch>
            <a:fillRect/>
          </a:stretch>
        </p:blipFill>
        <p:spPr>
          <a:xfrm>
            <a:off x="7620995" y="2362014"/>
            <a:ext cx="3046010" cy="3046010"/>
          </a:xfrm>
          <a:prstGeom prst="rect">
            <a:avLst/>
          </a:prstGeom>
        </p:spPr>
      </p:pic>
      <p:sp>
        <p:nvSpPr>
          <p:cNvPr id="10" name="Textfeld 9">
            <a:extLst>
              <a:ext uri="{FF2B5EF4-FFF2-40B4-BE49-F238E27FC236}">
                <a16:creationId xmlns:a16="http://schemas.microsoft.com/office/drawing/2014/main" id="{0A12B1E4-4FE9-D7CD-61EA-8F46B0092EB6}"/>
              </a:ext>
            </a:extLst>
          </p:cNvPr>
          <p:cNvSpPr txBox="1"/>
          <p:nvPr/>
        </p:nvSpPr>
        <p:spPr>
          <a:xfrm>
            <a:off x="7513983" y="5408024"/>
            <a:ext cx="6096000" cy="276999"/>
          </a:xfrm>
          <a:prstGeom prst="rect">
            <a:avLst/>
          </a:prstGeom>
          <a:noFill/>
        </p:spPr>
        <p:txBody>
          <a:bodyPr wrap="square">
            <a:spAutoFit/>
          </a:bodyPr>
          <a:lstStyle/>
          <a:p>
            <a:r>
              <a:rPr lang="en-US" sz="600" dirty="0">
                <a:solidFill>
                  <a:schemeClr val="tx1">
                    <a:lumMod val="50000"/>
                    <a:lumOff val="50000"/>
                  </a:schemeClr>
                </a:solidFill>
              </a:rPr>
              <a:t>Source:</a:t>
            </a:r>
          </a:p>
          <a:p>
            <a:r>
              <a:rPr lang="en-US" sz="600" dirty="0">
                <a:solidFill>
                  <a:schemeClr val="tx1">
                    <a:lumMod val="50000"/>
                    <a:lumOff val="50000"/>
                  </a:schemeClr>
                </a:solidFill>
              </a:rPr>
              <a:t>https://</a:t>
            </a:r>
            <a:r>
              <a:rPr lang="en-US" sz="600" dirty="0" err="1">
                <a:solidFill>
                  <a:schemeClr val="tx1">
                    <a:lumMod val="50000"/>
                    <a:lumOff val="50000"/>
                  </a:schemeClr>
                </a:solidFill>
              </a:rPr>
              <a:t>lowcygier.pl</a:t>
            </a:r>
            <a:r>
              <a:rPr lang="en-US" sz="600" dirty="0">
                <a:solidFill>
                  <a:schemeClr val="tx1">
                    <a:lumMod val="50000"/>
                    <a:lumOff val="50000"/>
                  </a:schemeClr>
                </a:solidFill>
              </a:rPr>
              <a:t>/wp-content/uploads/2021/06/No-Mans-Sky-</a:t>
            </a:r>
            <a:r>
              <a:rPr lang="en-US" sz="600" dirty="0" err="1">
                <a:solidFill>
                  <a:schemeClr val="tx1">
                    <a:lumMod val="50000"/>
                    <a:lumOff val="50000"/>
                  </a:schemeClr>
                </a:solidFill>
              </a:rPr>
              <a:t>miniaturka</a:t>
            </a:r>
            <a:r>
              <a:rPr lang="en-US" sz="600" dirty="0">
                <a:solidFill>
                  <a:schemeClr val="tx1">
                    <a:lumMod val="50000"/>
                    <a:lumOff val="50000"/>
                  </a:schemeClr>
                </a:solidFill>
              </a:rPr>
              <a:t>-</a:t>
            </a:r>
            <a:r>
              <a:rPr lang="en-US" sz="600" dirty="0" err="1">
                <a:solidFill>
                  <a:schemeClr val="tx1">
                    <a:lumMod val="50000"/>
                    <a:lumOff val="50000"/>
                  </a:schemeClr>
                </a:solidFill>
              </a:rPr>
              <a:t>scaled.jpg</a:t>
            </a:r>
            <a:endParaRPr lang="en-US" sz="600" dirty="0">
              <a:solidFill>
                <a:schemeClr val="tx1">
                  <a:lumMod val="50000"/>
                  <a:lumOff val="50000"/>
                </a:schemeClr>
              </a:solidFill>
            </a:endParaRPr>
          </a:p>
        </p:txBody>
      </p:sp>
      <p:pic>
        <p:nvPicPr>
          <p:cNvPr id="13" name="Grafik 12">
            <a:extLst>
              <a:ext uri="{FF2B5EF4-FFF2-40B4-BE49-F238E27FC236}">
                <a16:creationId xmlns:a16="http://schemas.microsoft.com/office/drawing/2014/main" id="{D25C1A3B-8223-EADE-B8B3-67DCAE4CC8E9}"/>
              </a:ext>
            </a:extLst>
          </p:cNvPr>
          <p:cNvPicPr>
            <a:picLocks noChangeAspect="1"/>
          </p:cNvPicPr>
          <p:nvPr/>
        </p:nvPicPr>
        <p:blipFill>
          <a:blip r:embed="rId3"/>
          <a:stretch>
            <a:fillRect/>
          </a:stretch>
        </p:blipFill>
        <p:spPr>
          <a:xfrm>
            <a:off x="1805198" y="2362014"/>
            <a:ext cx="4575034" cy="3046010"/>
          </a:xfrm>
          <a:prstGeom prst="rect">
            <a:avLst/>
          </a:prstGeom>
        </p:spPr>
      </p:pic>
      <p:sp>
        <p:nvSpPr>
          <p:cNvPr id="15" name="Textfeld 14">
            <a:extLst>
              <a:ext uri="{FF2B5EF4-FFF2-40B4-BE49-F238E27FC236}">
                <a16:creationId xmlns:a16="http://schemas.microsoft.com/office/drawing/2014/main" id="{549B9297-FC9B-0D26-862B-4B7283DDD925}"/>
              </a:ext>
            </a:extLst>
          </p:cNvPr>
          <p:cNvSpPr txBox="1"/>
          <p:nvPr/>
        </p:nvSpPr>
        <p:spPr>
          <a:xfrm>
            <a:off x="1722467" y="5408024"/>
            <a:ext cx="4657765" cy="369332"/>
          </a:xfrm>
          <a:prstGeom prst="rect">
            <a:avLst/>
          </a:prstGeom>
          <a:noFill/>
        </p:spPr>
        <p:txBody>
          <a:bodyPr wrap="square">
            <a:spAutoFit/>
          </a:bodyPr>
          <a:lstStyle/>
          <a:p>
            <a:r>
              <a:rPr lang="en-US" sz="600" dirty="0">
                <a:solidFill>
                  <a:schemeClr val="tx1">
                    <a:lumMod val="50000"/>
                    <a:lumOff val="50000"/>
                  </a:schemeClr>
                </a:solidFill>
              </a:rPr>
              <a:t>Source: https://</a:t>
            </a:r>
            <a:r>
              <a:rPr lang="en-US" sz="600" dirty="0" err="1">
                <a:solidFill>
                  <a:schemeClr val="tx1">
                    <a:lumMod val="50000"/>
                    <a:lumOff val="50000"/>
                  </a:schemeClr>
                </a:solidFill>
              </a:rPr>
              <a:t>cdn.voxcdn.com</a:t>
            </a:r>
            <a:r>
              <a:rPr lang="en-US" sz="600" dirty="0">
                <a:solidFill>
                  <a:schemeClr val="tx1">
                    <a:lumMod val="50000"/>
                    <a:lumOff val="50000"/>
                  </a:schemeClr>
                </a:solidFill>
              </a:rPr>
              <a:t>/</a:t>
            </a:r>
            <a:r>
              <a:rPr lang="en-US" sz="600" dirty="0" err="1">
                <a:solidFill>
                  <a:schemeClr val="tx1">
                    <a:lumMod val="50000"/>
                    <a:lumOff val="50000"/>
                  </a:schemeClr>
                </a:solidFill>
              </a:rPr>
              <a:t>thumbor</a:t>
            </a:r>
            <a:r>
              <a:rPr lang="en-US" sz="600" dirty="0">
                <a:solidFill>
                  <a:schemeClr val="tx1">
                    <a:lumMod val="50000"/>
                    <a:lumOff val="50000"/>
                  </a:schemeClr>
                </a:solidFill>
              </a:rPr>
              <a:t>/CY5XmFg8Xxw9Z6H9u2fCpEBRTHE=/0x0:1920x1080/1520x1013/</a:t>
            </a:r>
            <a:r>
              <a:rPr lang="en-US" sz="600" dirty="0" err="1">
                <a:solidFill>
                  <a:schemeClr val="tx1">
                    <a:lumMod val="50000"/>
                    <a:lumOff val="50000"/>
                  </a:schemeClr>
                </a:solidFill>
              </a:rPr>
              <a:t>filters:focal</a:t>
            </a:r>
            <a:r>
              <a:rPr lang="en-US" sz="600" dirty="0">
                <a:solidFill>
                  <a:schemeClr val="tx1">
                    <a:lumMod val="50000"/>
                    <a:lumOff val="50000"/>
                  </a:schemeClr>
                </a:solidFill>
              </a:rPr>
              <a:t>(807x387:1113x693):format(</a:t>
            </a:r>
            <a:r>
              <a:rPr lang="en-US" sz="600" dirty="0" err="1">
                <a:solidFill>
                  <a:schemeClr val="tx1">
                    <a:lumMod val="50000"/>
                    <a:lumOff val="50000"/>
                  </a:schemeClr>
                </a:solidFill>
              </a:rPr>
              <a:t>webp</a:t>
            </a:r>
            <a:r>
              <a:rPr lang="en-US" sz="600" dirty="0">
                <a:solidFill>
                  <a:schemeClr val="tx1">
                    <a:lumMod val="50000"/>
                    <a:lumOff val="50000"/>
                  </a:schemeClr>
                </a:solidFill>
              </a:rPr>
              <a:t>)/</a:t>
            </a:r>
            <a:r>
              <a:rPr lang="en-US" sz="600" dirty="0" err="1">
                <a:solidFill>
                  <a:schemeClr val="tx1">
                    <a:lumMod val="50000"/>
                    <a:lumOff val="50000"/>
                  </a:schemeClr>
                </a:solidFill>
              </a:rPr>
              <a:t>cdn.voxcdn.com</a:t>
            </a:r>
            <a:r>
              <a:rPr lang="en-US" sz="600" dirty="0">
                <a:solidFill>
                  <a:schemeClr val="tx1">
                    <a:lumMod val="50000"/>
                    <a:lumOff val="50000"/>
                  </a:schemeClr>
                </a:solidFill>
              </a:rPr>
              <a:t>/uploads/</a:t>
            </a:r>
            <a:r>
              <a:rPr lang="en-US" sz="600" dirty="0" err="1">
                <a:solidFill>
                  <a:schemeClr val="tx1">
                    <a:lumMod val="50000"/>
                    <a:lumOff val="50000"/>
                  </a:schemeClr>
                </a:solidFill>
              </a:rPr>
              <a:t>chorus_image</a:t>
            </a:r>
            <a:r>
              <a:rPr lang="en-US" sz="600" dirty="0">
                <a:solidFill>
                  <a:schemeClr val="tx1">
                    <a:lumMod val="50000"/>
                    <a:lumOff val="50000"/>
                  </a:schemeClr>
                </a:solidFill>
              </a:rPr>
              <a:t>/image/53502761/ResourceLab.0.0.png</a:t>
            </a:r>
          </a:p>
        </p:txBody>
      </p:sp>
    </p:spTree>
    <p:extLst>
      <p:ext uri="{BB962C8B-B14F-4D97-AF65-F5344CB8AC3E}">
        <p14:creationId xmlns:p14="http://schemas.microsoft.com/office/powerpoint/2010/main" val="2813085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err="1">
                <a:solidFill>
                  <a:schemeClr val="tx1">
                    <a:lumMod val="75000"/>
                    <a:lumOff val="25000"/>
                  </a:schemeClr>
                </a:solidFill>
              </a:rPr>
              <a:t>Step</a:t>
            </a:r>
            <a:r>
              <a:rPr lang="de-DE" b="1" dirty="0">
                <a:solidFill>
                  <a:schemeClr val="tx1">
                    <a:lumMod val="75000"/>
                    <a:lumOff val="25000"/>
                  </a:schemeClr>
                </a:solidFill>
              </a:rPr>
              <a:t> </a:t>
            </a:r>
            <a:r>
              <a:rPr lang="de-DE" b="1" dirty="0" err="1">
                <a:solidFill>
                  <a:schemeClr val="tx1">
                    <a:lumMod val="75000"/>
                    <a:lumOff val="25000"/>
                  </a:schemeClr>
                </a:solidFill>
              </a:rPr>
              <a:t>by</a:t>
            </a:r>
            <a:r>
              <a:rPr lang="de-DE" b="1" dirty="0">
                <a:solidFill>
                  <a:schemeClr val="tx1">
                    <a:lumMod val="75000"/>
                    <a:lumOff val="25000"/>
                  </a:schemeClr>
                </a:solidFill>
              </a:rPr>
              <a:t> </a:t>
            </a:r>
            <a:r>
              <a:rPr lang="de-DE" b="1" dirty="0" err="1">
                <a:solidFill>
                  <a:schemeClr val="tx1">
                    <a:lumMod val="75000"/>
                    <a:lumOff val="25000"/>
                  </a:schemeClr>
                </a:solidFill>
              </a:rPr>
              <a:t>Step</a:t>
            </a:r>
            <a:endParaRPr lang="de-DE" b="1" dirty="0">
              <a:solidFill>
                <a:schemeClr val="tx1">
                  <a:lumMod val="75000"/>
                  <a:lumOff val="25000"/>
                </a:schemeClr>
              </a:solidFill>
            </a:endParaRP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14085"/>
            <a:ext cx="6350875" cy="4351338"/>
          </a:xfrm>
        </p:spPr>
        <p:txBody>
          <a:bodyPr>
            <a:noAutofit/>
          </a:bodyPr>
          <a:lstStyle/>
          <a:p>
            <a:pPr marL="457200" indent="-457200">
              <a:lnSpc>
                <a:spcPts val="2600"/>
              </a:lnSpc>
              <a:buFont typeface="+mj-lt"/>
              <a:buAutoNum type="arabicPeriod"/>
            </a:pPr>
            <a:r>
              <a:rPr lang="en-US" sz="2000" dirty="0">
                <a:solidFill>
                  <a:schemeClr val="tx1">
                    <a:lumMod val="75000"/>
                    <a:lumOff val="25000"/>
                  </a:schemeClr>
                </a:solidFill>
              </a:rPr>
              <a:t>Define a 3D grid. Every point in the 3D grid is a value from a fixed range. </a:t>
            </a:r>
          </a:p>
          <a:p>
            <a:pPr marL="457200" indent="-457200">
              <a:lnSpc>
                <a:spcPts val="2600"/>
              </a:lnSpc>
              <a:buFont typeface="+mj-lt"/>
              <a:buAutoNum type="arabicPeriod"/>
            </a:pPr>
            <a:r>
              <a:rPr lang="en-US" sz="2000" dirty="0">
                <a:solidFill>
                  <a:schemeClr val="tx1">
                    <a:lumMod val="75000"/>
                    <a:lumOff val="25000"/>
                  </a:schemeClr>
                </a:solidFill>
              </a:rPr>
              <a:t>The grid is divided </a:t>
            </a:r>
            <a:r>
              <a:rPr lang="en-US" sz="2000" b="1" dirty="0">
                <a:solidFill>
                  <a:schemeClr val="tx1">
                    <a:lumMod val="75000"/>
                    <a:lumOff val="25000"/>
                  </a:schemeClr>
                </a:solidFill>
              </a:rPr>
              <a:t>into a grid of smaller cubes</a:t>
            </a:r>
            <a:r>
              <a:rPr lang="en-US" sz="2000" dirty="0">
                <a:solidFill>
                  <a:schemeClr val="tx1">
                    <a:lumMod val="75000"/>
                    <a:lumOff val="25000"/>
                  </a:schemeClr>
                </a:solidFill>
              </a:rPr>
              <a:t>. </a:t>
            </a:r>
          </a:p>
          <a:p>
            <a:pPr marL="457200" indent="-457200">
              <a:lnSpc>
                <a:spcPts val="2600"/>
              </a:lnSpc>
              <a:buFont typeface="+mj-lt"/>
              <a:buAutoNum type="arabicPeriod"/>
            </a:pPr>
            <a:r>
              <a:rPr lang="en-US" sz="2000" dirty="0">
                <a:solidFill>
                  <a:schemeClr val="tx1">
                    <a:lumMod val="75000"/>
                    <a:lumOff val="25000"/>
                  </a:schemeClr>
                </a:solidFill>
              </a:rPr>
              <a:t>Define an ISO-Value. Values in the grid below that threshold are on one side of the surface represented by the voxels, values above the threshold are on the other. </a:t>
            </a:r>
          </a:p>
          <a:p>
            <a:pPr marL="457200" indent="-457200">
              <a:lnSpc>
                <a:spcPts val="2600"/>
              </a:lnSpc>
              <a:buFont typeface="+mj-lt"/>
              <a:buAutoNum type="arabicPeriod"/>
            </a:pPr>
            <a:r>
              <a:rPr lang="en-US" sz="2000" dirty="0">
                <a:solidFill>
                  <a:schemeClr val="tx1">
                    <a:lumMod val="75000"/>
                    <a:lumOff val="25000"/>
                  </a:schemeClr>
                </a:solidFill>
              </a:rPr>
              <a:t>This means there are </a:t>
            </a:r>
            <a:r>
              <a:rPr lang="en-US" sz="2000" b="1" dirty="0">
                <a:solidFill>
                  <a:schemeClr val="tx1">
                    <a:lumMod val="75000"/>
                    <a:lumOff val="25000"/>
                  </a:schemeClr>
                </a:solidFill>
              </a:rPr>
              <a:t>256 triangular divisions </a:t>
            </a:r>
            <a:r>
              <a:rPr lang="en-US" sz="2000" dirty="0">
                <a:solidFill>
                  <a:schemeClr val="tx1">
                    <a:lumMod val="75000"/>
                    <a:lumOff val="25000"/>
                  </a:schemeClr>
                </a:solidFill>
              </a:rPr>
              <a:t>for each cube. However, a large part of them is symmetrical or rotated. =&gt; </a:t>
            </a:r>
            <a:r>
              <a:rPr lang="en-US" sz="2000" b="1" dirty="0">
                <a:solidFill>
                  <a:schemeClr val="tx1">
                    <a:lumMod val="75000"/>
                    <a:lumOff val="25000"/>
                  </a:schemeClr>
                </a:solidFill>
              </a:rPr>
              <a:t>only 15 different cases</a:t>
            </a:r>
            <a:r>
              <a:rPr lang="en-US" sz="2000" dirty="0">
                <a:solidFill>
                  <a:schemeClr val="tx1">
                    <a:lumMod val="75000"/>
                    <a:lumOff val="25000"/>
                  </a:schemeClr>
                </a:solidFill>
              </a:rPr>
              <a:t>.</a:t>
            </a: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5</a:t>
            </a:fld>
            <a:endParaRPr lang="de-DE" noProof="0"/>
          </a:p>
        </p:txBody>
      </p:sp>
      <p:pic>
        <p:nvPicPr>
          <p:cNvPr id="11" name="Grafik 10">
            <a:extLst>
              <a:ext uri="{FF2B5EF4-FFF2-40B4-BE49-F238E27FC236}">
                <a16:creationId xmlns:a16="http://schemas.microsoft.com/office/drawing/2014/main" id="{DA8BB98C-A64B-550E-D5FF-CD3D35D60700}"/>
              </a:ext>
            </a:extLst>
          </p:cNvPr>
          <p:cNvPicPr>
            <a:picLocks noChangeAspect="1"/>
          </p:cNvPicPr>
          <p:nvPr/>
        </p:nvPicPr>
        <p:blipFill>
          <a:blip r:embed="rId2"/>
          <a:stretch>
            <a:fillRect/>
          </a:stretch>
        </p:blipFill>
        <p:spPr>
          <a:xfrm>
            <a:off x="7448366" y="2117764"/>
            <a:ext cx="4252274" cy="3077391"/>
          </a:xfrm>
          <a:prstGeom prst="rect">
            <a:avLst/>
          </a:prstGeom>
        </p:spPr>
      </p:pic>
      <p:sp>
        <p:nvSpPr>
          <p:cNvPr id="12" name="Textfeld 11">
            <a:extLst>
              <a:ext uri="{FF2B5EF4-FFF2-40B4-BE49-F238E27FC236}">
                <a16:creationId xmlns:a16="http://schemas.microsoft.com/office/drawing/2014/main" id="{F7303F6E-FA1E-EDAA-0C24-EF4279D06FD3}"/>
              </a:ext>
            </a:extLst>
          </p:cNvPr>
          <p:cNvSpPr txBox="1"/>
          <p:nvPr/>
        </p:nvSpPr>
        <p:spPr>
          <a:xfrm>
            <a:off x="7354123" y="5126671"/>
            <a:ext cx="4346517" cy="369332"/>
          </a:xfrm>
          <a:prstGeom prst="rect">
            <a:avLst/>
          </a:prstGeom>
          <a:noFill/>
        </p:spPr>
        <p:txBody>
          <a:bodyPr wrap="square">
            <a:spAutoFit/>
          </a:bodyPr>
          <a:lstStyle/>
          <a:p>
            <a:r>
              <a:rPr lang="en-US" sz="600" dirty="0">
                <a:solidFill>
                  <a:schemeClr val="tx1">
                    <a:lumMod val="50000"/>
                    <a:lumOff val="50000"/>
                  </a:schemeClr>
                </a:solidFill>
              </a:rPr>
              <a:t>Source:</a:t>
            </a:r>
          </a:p>
          <a:p>
            <a:r>
              <a:rPr lang="en-US" sz="600" dirty="0">
                <a:solidFill>
                  <a:schemeClr val="tx1">
                    <a:lumMod val="50000"/>
                    <a:lumOff val="50000"/>
                  </a:schemeClr>
                </a:solidFill>
              </a:rPr>
              <a:t>https://</a:t>
            </a:r>
            <a:r>
              <a:rPr lang="en-US" sz="600" dirty="0" err="1">
                <a:solidFill>
                  <a:schemeClr val="tx1">
                    <a:lumMod val="50000"/>
                    <a:lumOff val="50000"/>
                  </a:schemeClr>
                </a:solidFill>
              </a:rPr>
              <a:t>www.researchgate.net</a:t>
            </a:r>
            <a:r>
              <a:rPr lang="en-US" sz="600" dirty="0">
                <a:solidFill>
                  <a:schemeClr val="tx1">
                    <a:lumMod val="50000"/>
                    <a:lumOff val="50000"/>
                  </a:schemeClr>
                </a:solidFill>
              </a:rPr>
              <a:t>/figure/Type-of-surface-combinations-for-the-marching-cube-algorithm-The-black-circles-means_fig2_282209849</a:t>
            </a:r>
          </a:p>
        </p:txBody>
      </p:sp>
      <p:sp>
        <p:nvSpPr>
          <p:cNvPr id="15" name="Textfeld 14">
            <a:extLst>
              <a:ext uri="{FF2B5EF4-FFF2-40B4-BE49-F238E27FC236}">
                <a16:creationId xmlns:a16="http://schemas.microsoft.com/office/drawing/2014/main" id="{DB5343B7-078B-6552-FAB6-C87A79093725}"/>
              </a:ext>
            </a:extLst>
          </p:cNvPr>
          <p:cNvSpPr txBox="1"/>
          <p:nvPr/>
        </p:nvSpPr>
        <p:spPr>
          <a:xfrm>
            <a:off x="838200" y="6464900"/>
            <a:ext cx="4346517" cy="253916"/>
          </a:xfrm>
          <a:prstGeom prst="rect">
            <a:avLst/>
          </a:prstGeom>
          <a:noFill/>
        </p:spPr>
        <p:txBody>
          <a:bodyPr wrap="square">
            <a:spAutoFit/>
          </a:bodyPr>
          <a:lstStyle/>
          <a:p>
            <a:r>
              <a:rPr lang="de-DE" sz="1050" dirty="0" err="1">
                <a:solidFill>
                  <a:schemeClr val="tx1">
                    <a:lumMod val="50000"/>
                    <a:lumOff val="50000"/>
                  </a:schemeClr>
                </a:solidFill>
              </a:rPr>
              <a:t>Lorensen</a:t>
            </a:r>
            <a:r>
              <a:rPr lang="de-DE" sz="1050" dirty="0">
                <a:solidFill>
                  <a:schemeClr val="tx1">
                    <a:lumMod val="50000"/>
                    <a:lumOff val="50000"/>
                  </a:schemeClr>
                </a:solidFill>
              </a:rPr>
              <a:t> and </a:t>
            </a:r>
            <a:r>
              <a:rPr lang="de-DE" sz="1050" dirty="0" err="1">
                <a:solidFill>
                  <a:schemeClr val="tx1">
                    <a:lumMod val="50000"/>
                    <a:lumOff val="50000"/>
                  </a:schemeClr>
                </a:solidFill>
              </a:rPr>
              <a:t>Cline</a:t>
            </a:r>
            <a:r>
              <a:rPr lang="de-DE" sz="1050" dirty="0">
                <a:solidFill>
                  <a:schemeClr val="tx1">
                    <a:lumMod val="50000"/>
                    <a:lumOff val="50000"/>
                  </a:schemeClr>
                </a:solidFill>
              </a:rPr>
              <a:t> (1987)</a:t>
            </a:r>
            <a:endParaRPr lang="en-US" sz="900" dirty="0">
              <a:solidFill>
                <a:schemeClr val="tx1">
                  <a:lumMod val="50000"/>
                  <a:lumOff val="50000"/>
                </a:schemeClr>
              </a:solidFill>
            </a:endParaRPr>
          </a:p>
        </p:txBody>
      </p:sp>
    </p:spTree>
    <p:extLst>
      <p:ext uri="{BB962C8B-B14F-4D97-AF65-F5344CB8AC3E}">
        <p14:creationId xmlns:p14="http://schemas.microsoft.com/office/powerpoint/2010/main" val="3937333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err="1">
                <a:solidFill>
                  <a:schemeClr val="tx1">
                    <a:lumMod val="75000"/>
                    <a:lumOff val="25000"/>
                  </a:schemeClr>
                </a:solidFill>
              </a:rPr>
              <a:t>Step</a:t>
            </a:r>
            <a:r>
              <a:rPr lang="de-DE" b="1" dirty="0">
                <a:solidFill>
                  <a:schemeClr val="tx1">
                    <a:lumMod val="75000"/>
                    <a:lumOff val="25000"/>
                  </a:schemeClr>
                </a:solidFill>
              </a:rPr>
              <a:t> </a:t>
            </a:r>
            <a:r>
              <a:rPr lang="de-DE" b="1" dirty="0" err="1">
                <a:solidFill>
                  <a:schemeClr val="tx1">
                    <a:lumMod val="75000"/>
                    <a:lumOff val="25000"/>
                  </a:schemeClr>
                </a:solidFill>
              </a:rPr>
              <a:t>by</a:t>
            </a:r>
            <a:r>
              <a:rPr lang="de-DE" b="1" dirty="0">
                <a:solidFill>
                  <a:schemeClr val="tx1">
                    <a:lumMod val="75000"/>
                    <a:lumOff val="25000"/>
                  </a:schemeClr>
                </a:solidFill>
              </a:rPr>
              <a:t> </a:t>
            </a:r>
            <a:r>
              <a:rPr lang="de-DE" b="1" dirty="0" err="1">
                <a:solidFill>
                  <a:schemeClr val="tx1">
                    <a:lumMod val="75000"/>
                    <a:lumOff val="25000"/>
                  </a:schemeClr>
                </a:solidFill>
              </a:rPr>
              <a:t>Step</a:t>
            </a:r>
            <a:endParaRPr lang="de-DE" b="1" dirty="0">
              <a:solidFill>
                <a:schemeClr val="tx1">
                  <a:lumMod val="75000"/>
                  <a:lumOff val="25000"/>
                </a:schemeClr>
              </a:solidFill>
            </a:endParaRP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14085"/>
            <a:ext cx="6350875" cy="4351338"/>
          </a:xfrm>
        </p:spPr>
        <p:txBody>
          <a:bodyPr>
            <a:noAutofit/>
          </a:bodyPr>
          <a:lstStyle/>
          <a:p>
            <a:pPr marL="457200" indent="-457200">
              <a:lnSpc>
                <a:spcPts val="2600"/>
              </a:lnSpc>
              <a:buFont typeface="+mj-lt"/>
              <a:buAutoNum type="arabicPeriod" startAt="5"/>
            </a:pPr>
            <a:r>
              <a:rPr lang="en-US" sz="2000" dirty="0">
                <a:solidFill>
                  <a:schemeClr val="tx1">
                    <a:lumMod val="75000"/>
                    <a:lumOff val="25000"/>
                  </a:schemeClr>
                </a:solidFill>
              </a:rPr>
              <a:t>For each cube, the algorithm uses a </a:t>
            </a:r>
            <a:r>
              <a:rPr lang="en-US" sz="2000" b="1" dirty="0">
                <a:solidFill>
                  <a:schemeClr val="tx1">
                    <a:lumMod val="75000"/>
                    <a:lumOff val="25000"/>
                  </a:schemeClr>
                </a:solidFill>
              </a:rPr>
              <a:t>lookup table</a:t>
            </a:r>
            <a:r>
              <a:rPr lang="en-US" sz="2000" dirty="0">
                <a:solidFill>
                  <a:schemeClr val="tx1">
                    <a:lumMod val="75000"/>
                    <a:lumOff val="25000"/>
                  </a:schemeClr>
                </a:solidFill>
              </a:rPr>
              <a:t> to determine the shape of the surface. </a:t>
            </a:r>
          </a:p>
          <a:p>
            <a:pPr marL="457200" indent="-457200">
              <a:lnSpc>
                <a:spcPts val="2600"/>
              </a:lnSpc>
              <a:buFont typeface="+mj-lt"/>
              <a:buAutoNum type="arabicPeriod" startAt="5"/>
            </a:pPr>
            <a:r>
              <a:rPr lang="en-US" sz="2000" dirty="0">
                <a:solidFill>
                  <a:schemeClr val="tx1">
                    <a:lumMod val="75000"/>
                    <a:lumOff val="25000"/>
                  </a:schemeClr>
                </a:solidFill>
              </a:rPr>
              <a:t>After that we generate vertices</a:t>
            </a:r>
          </a:p>
          <a:p>
            <a:pPr marL="457200" indent="-457200">
              <a:lnSpc>
                <a:spcPts val="2600"/>
              </a:lnSpc>
              <a:buFont typeface="+mj-lt"/>
              <a:buAutoNum type="arabicPeriod" startAt="5"/>
            </a:pPr>
            <a:r>
              <a:rPr lang="en-US" sz="2000" dirty="0">
                <a:solidFill>
                  <a:schemeClr val="tx1">
                    <a:lumMod val="75000"/>
                    <a:lumOff val="25000"/>
                  </a:schemeClr>
                </a:solidFill>
              </a:rPr>
              <a:t>Connect vertices to form a mesh</a:t>
            </a:r>
          </a:p>
          <a:p>
            <a:pPr marL="457200" indent="-457200">
              <a:lnSpc>
                <a:spcPts val="2600"/>
              </a:lnSpc>
              <a:buFont typeface="+mj-lt"/>
              <a:buAutoNum type="arabicPeriod" startAt="5"/>
            </a:pPr>
            <a:r>
              <a:rPr lang="en-US" sz="2000" dirty="0">
                <a:solidFill>
                  <a:schemeClr val="tx1">
                    <a:lumMod val="75000"/>
                    <a:lumOff val="25000"/>
                  </a:schemeClr>
                </a:solidFill>
              </a:rPr>
              <a:t>Render the mesh</a:t>
            </a: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6</a:t>
            </a:fld>
            <a:endParaRPr lang="de-DE" noProof="0"/>
          </a:p>
        </p:txBody>
      </p:sp>
      <p:pic>
        <p:nvPicPr>
          <p:cNvPr id="11" name="Grafik 10">
            <a:extLst>
              <a:ext uri="{FF2B5EF4-FFF2-40B4-BE49-F238E27FC236}">
                <a16:creationId xmlns:a16="http://schemas.microsoft.com/office/drawing/2014/main" id="{DA8BB98C-A64B-550E-D5FF-CD3D35D60700}"/>
              </a:ext>
            </a:extLst>
          </p:cNvPr>
          <p:cNvPicPr>
            <a:picLocks noChangeAspect="1"/>
          </p:cNvPicPr>
          <p:nvPr/>
        </p:nvPicPr>
        <p:blipFill>
          <a:blip r:embed="rId2"/>
          <a:stretch>
            <a:fillRect/>
          </a:stretch>
        </p:blipFill>
        <p:spPr>
          <a:xfrm>
            <a:off x="7448366" y="2117764"/>
            <a:ext cx="4252274" cy="3077391"/>
          </a:xfrm>
          <a:prstGeom prst="rect">
            <a:avLst/>
          </a:prstGeom>
        </p:spPr>
      </p:pic>
      <p:sp>
        <p:nvSpPr>
          <p:cNvPr id="5" name="Textfeld 4">
            <a:extLst>
              <a:ext uri="{FF2B5EF4-FFF2-40B4-BE49-F238E27FC236}">
                <a16:creationId xmlns:a16="http://schemas.microsoft.com/office/drawing/2014/main" id="{174407FF-D2A7-7638-9A22-CBA7A8C6FF7F}"/>
              </a:ext>
            </a:extLst>
          </p:cNvPr>
          <p:cNvSpPr txBox="1"/>
          <p:nvPr/>
        </p:nvSpPr>
        <p:spPr>
          <a:xfrm>
            <a:off x="7354123" y="5126671"/>
            <a:ext cx="4346517" cy="369332"/>
          </a:xfrm>
          <a:prstGeom prst="rect">
            <a:avLst/>
          </a:prstGeom>
          <a:noFill/>
        </p:spPr>
        <p:txBody>
          <a:bodyPr wrap="square">
            <a:spAutoFit/>
          </a:bodyPr>
          <a:lstStyle/>
          <a:p>
            <a:r>
              <a:rPr lang="en-US" sz="600" dirty="0">
                <a:solidFill>
                  <a:schemeClr val="tx1">
                    <a:lumMod val="50000"/>
                    <a:lumOff val="50000"/>
                  </a:schemeClr>
                </a:solidFill>
              </a:rPr>
              <a:t>Source:</a:t>
            </a:r>
          </a:p>
          <a:p>
            <a:r>
              <a:rPr lang="en-US" sz="600" dirty="0">
                <a:solidFill>
                  <a:schemeClr val="tx1">
                    <a:lumMod val="50000"/>
                    <a:lumOff val="50000"/>
                  </a:schemeClr>
                </a:solidFill>
              </a:rPr>
              <a:t>https://</a:t>
            </a:r>
            <a:r>
              <a:rPr lang="en-US" sz="600" dirty="0" err="1">
                <a:solidFill>
                  <a:schemeClr val="tx1">
                    <a:lumMod val="50000"/>
                    <a:lumOff val="50000"/>
                  </a:schemeClr>
                </a:solidFill>
              </a:rPr>
              <a:t>www.researchgate.net</a:t>
            </a:r>
            <a:r>
              <a:rPr lang="en-US" sz="600" dirty="0">
                <a:solidFill>
                  <a:schemeClr val="tx1">
                    <a:lumMod val="50000"/>
                    <a:lumOff val="50000"/>
                  </a:schemeClr>
                </a:solidFill>
              </a:rPr>
              <a:t>/figure/Type-of-surface-combinations-for-the-marching-cube-algorithm-The-black-circles-means_fig2_282209849</a:t>
            </a:r>
          </a:p>
        </p:txBody>
      </p:sp>
      <p:sp>
        <p:nvSpPr>
          <p:cNvPr id="6" name="Textfeld 5">
            <a:extLst>
              <a:ext uri="{FF2B5EF4-FFF2-40B4-BE49-F238E27FC236}">
                <a16:creationId xmlns:a16="http://schemas.microsoft.com/office/drawing/2014/main" id="{7449FD0D-639E-90F3-5FD1-9B17B51256B0}"/>
              </a:ext>
            </a:extLst>
          </p:cNvPr>
          <p:cNvSpPr txBox="1"/>
          <p:nvPr/>
        </p:nvSpPr>
        <p:spPr>
          <a:xfrm>
            <a:off x="838200" y="6464900"/>
            <a:ext cx="4346517" cy="253916"/>
          </a:xfrm>
          <a:prstGeom prst="rect">
            <a:avLst/>
          </a:prstGeom>
          <a:noFill/>
        </p:spPr>
        <p:txBody>
          <a:bodyPr wrap="square">
            <a:spAutoFit/>
          </a:bodyPr>
          <a:lstStyle/>
          <a:p>
            <a:r>
              <a:rPr lang="de-DE" sz="1050" dirty="0" err="1">
                <a:solidFill>
                  <a:schemeClr val="tx1">
                    <a:lumMod val="50000"/>
                    <a:lumOff val="50000"/>
                  </a:schemeClr>
                </a:solidFill>
              </a:rPr>
              <a:t>Lorensen</a:t>
            </a:r>
            <a:r>
              <a:rPr lang="de-DE" sz="1050" dirty="0">
                <a:solidFill>
                  <a:schemeClr val="tx1">
                    <a:lumMod val="50000"/>
                    <a:lumOff val="50000"/>
                  </a:schemeClr>
                </a:solidFill>
              </a:rPr>
              <a:t> and </a:t>
            </a:r>
            <a:r>
              <a:rPr lang="de-DE" sz="1050" dirty="0" err="1">
                <a:solidFill>
                  <a:schemeClr val="tx1">
                    <a:lumMod val="50000"/>
                    <a:lumOff val="50000"/>
                  </a:schemeClr>
                </a:solidFill>
              </a:rPr>
              <a:t>Cline</a:t>
            </a:r>
            <a:r>
              <a:rPr lang="de-DE" sz="1050" dirty="0">
                <a:solidFill>
                  <a:schemeClr val="tx1">
                    <a:lumMod val="50000"/>
                    <a:lumOff val="50000"/>
                  </a:schemeClr>
                </a:solidFill>
              </a:rPr>
              <a:t> (1987)</a:t>
            </a:r>
            <a:endParaRPr lang="en-US" sz="900" dirty="0">
              <a:solidFill>
                <a:schemeClr val="tx1">
                  <a:lumMod val="50000"/>
                  <a:lumOff val="50000"/>
                </a:schemeClr>
              </a:solidFill>
            </a:endParaRPr>
          </a:p>
        </p:txBody>
      </p:sp>
    </p:spTree>
    <p:extLst>
      <p:ext uri="{BB962C8B-B14F-4D97-AF65-F5344CB8AC3E}">
        <p14:creationId xmlns:p14="http://schemas.microsoft.com/office/powerpoint/2010/main" val="3287151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hing-cubes-visual">
            <a:hlinkClick r:id="" action="ppaction://media"/>
            <a:extLst>
              <a:ext uri="{FF2B5EF4-FFF2-40B4-BE49-F238E27FC236}">
                <a16:creationId xmlns:a16="http://schemas.microsoft.com/office/drawing/2014/main" id="{7BB11F72-A2A1-AE96-907D-57FCA75588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46485" y="1253331"/>
            <a:ext cx="7735715" cy="4351338"/>
          </a:xfrm>
          <a:noFill/>
        </p:spPr>
      </p:pic>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a:xfrm>
            <a:off x="8610600" y="6356350"/>
            <a:ext cx="2743200" cy="365125"/>
          </a:xfrm>
        </p:spPr>
        <p:txBody>
          <a:bodyPr anchor="ctr">
            <a:normAutofit/>
          </a:bodyPr>
          <a:lstStyle/>
          <a:p>
            <a:pPr rtl="0">
              <a:spcAft>
                <a:spcPts val="600"/>
              </a:spcAft>
            </a:pPr>
            <a:fld id="{D8DA9DAA-006C-4F4B-980E-E3DF019B24E2}" type="slidenum">
              <a:rPr lang="de-DE" noProof="0" smtClean="0"/>
              <a:pPr rtl="0">
                <a:spcAft>
                  <a:spcPts val="600"/>
                </a:spcAft>
              </a:pPr>
              <a:t>7</a:t>
            </a:fld>
            <a:endParaRPr lang="de-DE" noProof="0"/>
          </a:p>
        </p:txBody>
      </p:sp>
    </p:spTree>
    <p:extLst>
      <p:ext uri="{BB962C8B-B14F-4D97-AF65-F5344CB8AC3E}">
        <p14:creationId xmlns:p14="http://schemas.microsoft.com/office/powerpoint/2010/main" val="1843901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err="1">
                <a:solidFill>
                  <a:schemeClr val="tx1">
                    <a:lumMod val="75000"/>
                    <a:lumOff val="25000"/>
                  </a:schemeClr>
                </a:solidFill>
              </a:rPr>
              <a:t>How</a:t>
            </a:r>
            <a:r>
              <a:rPr lang="de-DE" b="1" dirty="0">
                <a:solidFill>
                  <a:schemeClr val="tx1">
                    <a:lumMod val="75000"/>
                    <a:lumOff val="25000"/>
                  </a:schemeClr>
                </a:solidFill>
              </a:rPr>
              <a:t> </a:t>
            </a:r>
            <a:r>
              <a:rPr lang="de-DE" b="1" dirty="0" err="1">
                <a:solidFill>
                  <a:schemeClr val="tx1">
                    <a:lumMod val="75000"/>
                    <a:lumOff val="25000"/>
                  </a:schemeClr>
                </a:solidFill>
              </a:rPr>
              <a:t>we</a:t>
            </a:r>
            <a:r>
              <a:rPr lang="de-DE" b="1" dirty="0">
                <a:solidFill>
                  <a:schemeClr val="tx1">
                    <a:lumMod val="75000"/>
                    <a:lumOff val="25000"/>
                  </a:schemeClr>
                </a:solidFill>
              </a:rPr>
              <a:t> </a:t>
            </a:r>
            <a:r>
              <a:rPr lang="de-DE" b="1" dirty="0" err="1">
                <a:solidFill>
                  <a:schemeClr val="tx1">
                    <a:lumMod val="75000"/>
                    <a:lumOff val="25000"/>
                  </a:schemeClr>
                </a:solidFill>
              </a:rPr>
              <a:t>implemented</a:t>
            </a:r>
            <a:r>
              <a:rPr lang="de-DE" b="1" dirty="0">
                <a:solidFill>
                  <a:schemeClr val="tx1">
                    <a:lumMod val="75000"/>
                    <a:lumOff val="25000"/>
                  </a:schemeClr>
                </a:solidFill>
              </a:rPr>
              <a:t> </a:t>
            </a:r>
            <a:r>
              <a:rPr lang="de-DE" b="1" dirty="0" err="1">
                <a:solidFill>
                  <a:schemeClr val="tx1">
                    <a:lumMod val="75000"/>
                    <a:lumOff val="25000"/>
                  </a:schemeClr>
                </a:solidFill>
              </a:rPr>
              <a:t>it</a:t>
            </a:r>
            <a:endParaRPr lang="de-DE" b="1" dirty="0">
              <a:solidFill>
                <a:schemeClr val="tx1">
                  <a:lumMod val="75000"/>
                  <a:lumOff val="25000"/>
                </a:schemeClr>
              </a:solidFill>
            </a:endParaRP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6451599" cy="4351338"/>
          </a:xfrm>
        </p:spPr>
        <p:txBody>
          <a:bodyPr>
            <a:noAutofit/>
          </a:bodyPr>
          <a:lstStyle/>
          <a:p>
            <a:pPr marL="457200" indent="-457200">
              <a:lnSpc>
                <a:spcPts val="2600"/>
              </a:lnSpc>
              <a:buFont typeface="+mj-lt"/>
              <a:buAutoNum type="arabicPeriod"/>
            </a:pPr>
            <a:r>
              <a:rPr lang="en-US" sz="2000" dirty="0">
                <a:solidFill>
                  <a:schemeClr val="tx1">
                    <a:lumMod val="75000"/>
                    <a:lumOff val="25000"/>
                  </a:schemeClr>
                </a:solidFill>
              </a:rPr>
              <a:t>Calculate the Density Function in a Compute Shader using different Noise Patterns for different terrain-effects. We implemented a 3D Simplex Noise and 2D Perlin Noise to generate our Grid. Furthermore, the user can manually adjust features like octaves, frequency and amplitude of the noise.</a:t>
            </a:r>
          </a:p>
          <a:p>
            <a:pPr marL="457200" indent="-457200">
              <a:lnSpc>
                <a:spcPts val="2600"/>
              </a:lnSpc>
              <a:buFont typeface="+mj-lt"/>
              <a:buAutoNum type="arabicPeriod"/>
            </a:pPr>
            <a:r>
              <a:rPr lang="en-US" sz="2000" dirty="0">
                <a:solidFill>
                  <a:schemeClr val="tx1">
                    <a:lumMod val="75000"/>
                    <a:lumOff val="25000"/>
                  </a:schemeClr>
                </a:solidFill>
              </a:rPr>
              <a:t>In another Compute Shader the Marching Cubes algorithm then computes the verts with the help of a lookup table in parallel. </a:t>
            </a:r>
          </a:p>
          <a:p>
            <a:pPr marL="457200" indent="-457200">
              <a:lnSpc>
                <a:spcPts val="2600"/>
              </a:lnSpc>
              <a:buFont typeface="+mj-lt"/>
              <a:buAutoNum type="arabicPeriod"/>
            </a:pPr>
            <a:r>
              <a:rPr lang="en-US" sz="2000" dirty="0">
                <a:solidFill>
                  <a:schemeClr val="tx1">
                    <a:lumMod val="75000"/>
                    <a:lumOff val="25000"/>
                  </a:schemeClr>
                </a:solidFill>
                <a:highlight>
                  <a:srgbClr val="FFFF00"/>
                </a:highlight>
              </a:rPr>
              <a:t>Finally, the Mesh is rendered (Camera etc.!!!!!)</a:t>
            </a:r>
          </a:p>
          <a:p>
            <a:pPr marL="457200" indent="-457200">
              <a:lnSpc>
                <a:spcPts val="2600"/>
              </a:lnSpc>
              <a:buFont typeface="+mj-lt"/>
              <a:buAutoNum type="arabicPeriod"/>
            </a:pPr>
            <a:endParaRPr lang="en-US" sz="2000" dirty="0">
              <a:solidFill>
                <a:schemeClr val="tx1">
                  <a:lumMod val="75000"/>
                  <a:lumOff val="25000"/>
                </a:schemeClr>
              </a:solidFill>
            </a:endParaRPr>
          </a:p>
          <a:p>
            <a:pPr marL="457200" indent="-457200">
              <a:lnSpc>
                <a:spcPts val="2600"/>
              </a:lnSpc>
              <a:buFont typeface="+mj-lt"/>
              <a:buAutoNum type="arabicPeriod"/>
            </a:pPr>
            <a:endParaRPr lang="en-US" sz="2000" dirty="0">
              <a:solidFill>
                <a:schemeClr val="tx1">
                  <a:lumMod val="75000"/>
                  <a:lumOff val="25000"/>
                </a:schemeClr>
              </a:solidFill>
            </a:endParaRPr>
          </a:p>
          <a:p>
            <a:pPr marL="0" indent="0">
              <a:lnSpc>
                <a:spcPts val="2600"/>
              </a:lnSpc>
              <a:buNone/>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8</a:t>
            </a:fld>
            <a:endParaRPr lang="de-DE" noProof="0"/>
          </a:p>
        </p:txBody>
      </p:sp>
      <p:pic>
        <p:nvPicPr>
          <p:cNvPr id="6" name="Grafik 5" descr="Ein Bild, das drinnen, Geburtstag, ausgestaltet, geformt enthält.&#10;&#10;Automatisch generierte Beschreibung">
            <a:extLst>
              <a:ext uri="{FF2B5EF4-FFF2-40B4-BE49-F238E27FC236}">
                <a16:creationId xmlns:a16="http://schemas.microsoft.com/office/drawing/2014/main" id="{B801FF60-60D0-09EB-EE0E-49A25E44B1E8}"/>
              </a:ext>
            </a:extLst>
          </p:cNvPr>
          <p:cNvPicPr>
            <a:picLocks noChangeAspect="1"/>
          </p:cNvPicPr>
          <p:nvPr/>
        </p:nvPicPr>
        <p:blipFill>
          <a:blip r:embed="rId2"/>
          <a:stretch>
            <a:fillRect/>
          </a:stretch>
        </p:blipFill>
        <p:spPr>
          <a:xfrm>
            <a:off x="7707559" y="2282928"/>
            <a:ext cx="4190102" cy="2850024"/>
          </a:xfrm>
          <a:prstGeom prst="rect">
            <a:avLst/>
          </a:prstGeom>
        </p:spPr>
      </p:pic>
      <p:sp>
        <p:nvSpPr>
          <p:cNvPr id="7" name="Textfeld 6">
            <a:extLst>
              <a:ext uri="{FF2B5EF4-FFF2-40B4-BE49-F238E27FC236}">
                <a16:creationId xmlns:a16="http://schemas.microsoft.com/office/drawing/2014/main" id="{A507BA63-25FC-30A6-DEB7-DC377DEE9994}"/>
              </a:ext>
            </a:extLst>
          </p:cNvPr>
          <p:cNvSpPr txBox="1"/>
          <p:nvPr/>
        </p:nvSpPr>
        <p:spPr>
          <a:xfrm>
            <a:off x="7618485" y="5139439"/>
            <a:ext cx="3037903" cy="184666"/>
          </a:xfrm>
          <a:prstGeom prst="rect">
            <a:avLst/>
          </a:prstGeom>
          <a:noFill/>
        </p:spPr>
        <p:txBody>
          <a:bodyPr wrap="square">
            <a:spAutoFit/>
          </a:bodyPr>
          <a:lstStyle/>
          <a:p>
            <a:r>
              <a:rPr lang="en-US" sz="600" dirty="0">
                <a:solidFill>
                  <a:schemeClr val="tx1">
                    <a:lumMod val="50000"/>
                    <a:lumOff val="50000"/>
                  </a:schemeClr>
                </a:solidFill>
              </a:rPr>
              <a:t>Source: Screenshot from our Implementation</a:t>
            </a:r>
          </a:p>
        </p:txBody>
      </p:sp>
    </p:spTree>
    <p:extLst>
      <p:ext uri="{BB962C8B-B14F-4D97-AF65-F5344CB8AC3E}">
        <p14:creationId xmlns:p14="http://schemas.microsoft.com/office/powerpoint/2010/main" val="660003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a:solidFill>
                  <a:schemeClr val="tx1">
                    <a:lumMod val="75000"/>
                    <a:lumOff val="25000"/>
                  </a:schemeClr>
                </a:solidFill>
              </a:rPr>
              <a:t>Benefits</a:t>
            </a: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7772400" cy="4351338"/>
          </a:xfrm>
        </p:spPr>
        <p:txBody>
          <a:bodyPr>
            <a:noAutofit/>
          </a:bodyPr>
          <a:lstStyle/>
          <a:p>
            <a:pPr>
              <a:lnSpc>
                <a:spcPts val="2600"/>
              </a:lnSpc>
            </a:pPr>
            <a:r>
              <a:rPr lang="en-US" sz="2000" dirty="0">
                <a:solidFill>
                  <a:schemeClr val="tx1">
                    <a:lumMod val="75000"/>
                    <a:lumOff val="25000"/>
                  </a:schemeClr>
                </a:solidFill>
              </a:rPr>
              <a:t>Marching Cubes Algorithm offers a solution by generating 3D terrain models </a:t>
            </a:r>
            <a:r>
              <a:rPr lang="en-US" sz="2000" b="1" dirty="0">
                <a:solidFill>
                  <a:schemeClr val="tx1">
                    <a:lumMod val="75000"/>
                    <a:lumOff val="25000"/>
                  </a:schemeClr>
                </a:solidFill>
              </a:rPr>
              <a:t>with high detail and efficiency </a:t>
            </a:r>
          </a:p>
          <a:p>
            <a:pPr>
              <a:lnSpc>
                <a:spcPts val="2600"/>
              </a:lnSpc>
            </a:pPr>
            <a:r>
              <a:rPr lang="en-US" sz="2000" dirty="0">
                <a:solidFill>
                  <a:schemeClr val="tx1">
                    <a:lumMod val="75000"/>
                    <a:lumOff val="25000"/>
                  </a:schemeClr>
                </a:solidFill>
              </a:rPr>
              <a:t>By implementing it as a shader, we were able to </a:t>
            </a:r>
            <a:r>
              <a:rPr lang="en-US" sz="2000" b="1" dirty="0">
                <a:solidFill>
                  <a:schemeClr val="tx1">
                    <a:lumMod val="75000"/>
                    <a:lumOff val="25000"/>
                  </a:schemeClr>
                </a:solidFill>
              </a:rPr>
              <a:t>significantly improve performance</a:t>
            </a:r>
            <a:r>
              <a:rPr lang="en-US" sz="2000" dirty="0">
                <a:solidFill>
                  <a:schemeClr val="tx1">
                    <a:lumMod val="75000"/>
                    <a:lumOff val="25000"/>
                  </a:schemeClr>
                </a:solidFill>
              </a:rPr>
              <a:t> because the computations run on the GPU to generate large, detailed landscapes in real-time </a:t>
            </a:r>
          </a:p>
          <a:p>
            <a:pPr>
              <a:lnSpc>
                <a:spcPts val="2600"/>
              </a:lnSpc>
            </a:pPr>
            <a:r>
              <a:rPr lang="en-US" sz="2000" dirty="0">
                <a:solidFill>
                  <a:schemeClr val="tx1">
                    <a:lumMod val="75000"/>
                    <a:lumOff val="25000"/>
                  </a:schemeClr>
                </a:solidFill>
              </a:rPr>
              <a:t>Variable levels of detail</a:t>
            </a:r>
          </a:p>
          <a:p>
            <a:pPr>
              <a:lnSpc>
                <a:spcPts val="2600"/>
              </a:lnSpc>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9</a:t>
            </a:fld>
            <a:endParaRPr lang="de-DE" noProof="0"/>
          </a:p>
        </p:txBody>
      </p:sp>
    </p:spTree>
    <p:extLst>
      <p:ext uri="{BB962C8B-B14F-4D97-AF65-F5344CB8AC3E}">
        <p14:creationId xmlns:p14="http://schemas.microsoft.com/office/powerpoint/2010/main" val="1514077761"/>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10_TF89338750_Win32_OJ107391201.potx" id="{C860647A-45B4-4B00-8C8D-66F72B8CC9C0}" vid="{1179A28C-4DD8-4081-9251-DBA70DDC9787}"/>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3.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{4218CE46-1A45-4B3F-91D5-A108EF61FE65}tf89338750_win32</Template>
  <TotalTime>0</TotalTime>
  <Words>761</Words>
  <Application>Microsoft Macintosh PowerPoint</Application>
  <PresentationFormat>Breitbild</PresentationFormat>
  <Paragraphs>69</Paragraphs>
  <Slides>15</Slides>
  <Notes>3</Notes>
  <HiddenSlides>0</HiddenSlides>
  <MMClips>2</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15</vt:i4>
      </vt:variant>
    </vt:vector>
  </HeadingPairs>
  <TitlesOfParts>
    <vt:vector size="21" baseType="lpstr">
      <vt:lpstr>Arial</vt:lpstr>
      <vt:lpstr>Calibri</vt:lpstr>
      <vt:lpstr>Söhne</vt:lpstr>
      <vt:lpstr>Times New Roman</vt:lpstr>
      <vt:lpstr>Univers</vt:lpstr>
      <vt:lpstr>GradientUnivers</vt:lpstr>
      <vt:lpstr>Marching Cubes Terrain Generator</vt:lpstr>
      <vt:lpstr>Problem</vt:lpstr>
      <vt:lpstr>Marching Cubes Algorithm</vt:lpstr>
      <vt:lpstr>How did we get the idea?</vt:lpstr>
      <vt:lpstr>Step by Step</vt:lpstr>
      <vt:lpstr>Step by Step</vt:lpstr>
      <vt:lpstr>PowerPoint-Präsentation</vt:lpstr>
      <vt:lpstr>How we implemented it</vt:lpstr>
      <vt:lpstr>Benefits</vt:lpstr>
      <vt:lpstr>DEMO OF OUR IMPLEMENTATION</vt:lpstr>
      <vt:lpstr>PowerPoint-Präsentation</vt:lpstr>
      <vt:lpstr>Challenges</vt:lpstr>
      <vt:lpstr>Improvements in the future</vt:lpstr>
      <vt:lpstr>THANK You for your Attention</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Computergrafik Praktikum</dc:title>
  <dc:creator>Jens Lehmann</dc:creator>
  <cp:lastModifiedBy>Tim Wolfsegger</cp:lastModifiedBy>
  <cp:revision>42</cp:revision>
  <dcterms:created xsi:type="dcterms:W3CDTF">2022-11-08T11:52:24Z</dcterms:created>
  <dcterms:modified xsi:type="dcterms:W3CDTF">2023-02-11T22:49:16Z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